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saveSubsetFonts="1">
  <p:sldMasterIdLst>
    <p:sldMasterId r:id="rId4" id="2147483648"/>
  </p:sldMasterIdLst>
  <p:sldIdLst>
    <p:sldId r:id="rId5" id="256"/>
    <p:sldId r:id="rId6" id="257"/>
    <p:sldId r:id="rId7" id="258"/>
    <p:sldId r:id="rId8" id="259"/>
    <p:sldId r:id="rId9" id="260"/>
    <p:sldId r:id="rId10" id="261"/>
    <p:sldId r:id="rId11" id="262"/>
    <p:sldId r:id="rId12" id="263"/>
    <p:sldId r:id="rId13" id="264"/>
    <p:sldId r:id="rId14" id="265"/>
    <p:sldId r:id="rId15" id="266"/>
    <p:sldId r:id="rId16" id="267"/>
    <p:sldId r:id="rId17" id="268"/>
    <p:sldId r:id="rId18" id="269"/>
    <p:sldId r:id="rId19" id="270"/>
    <p:sldId r:id="rId20" id="271"/>
    <p:sldId r:id="rId21" id="272"/>
    <p:sldId r:id="rId22" id="273"/>
    <p:sldId r:id="rId23" id="274"/>
    <p:sldId r:id="rId24" id="275"/>
    <p:sldId r:id="rId25" id="276"/>
    <p:sldId r:id="rId26" id="277"/>
    <p:sldId r:id="rId27" id="278"/>
    <p:sldId r:id="rId28" id="279"/>
    <p:sldId r:id="rId29" id="280"/>
    <p:sldId r:id="rId30" id="281"/>
    <p:sldId r:id="rId31" id="282"/>
  </p:sldIdLst>
  <p:sldSz cx="9144000" cy="6858000" type="screen4x3"/>
  <p:notesSz xmlns:c="http://schemas.openxmlformats.org/drawingml/2006/chart" xmlns:pic="http://schemas.openxmlformats.org/drawingml/2006/picture" xmlns:dgm="http://schemas.openxmlformats.org/drawingml/2006/diagram" cx="6858000" cy="9144000"/>
  <p:defaultTextStyle xmlns:c="http://schemas.openxmlformats.org/drawingml/2006/chart" xmlns:pic="http://schemas.openxmlformats.org/drawingml/2006/picture" xmlns:dgm="http://schemas.openxmlformats.org/drawingml/2006/diagram">
    <a:defPPr>
      <a:defRPr lang="pt-BR">
        <a:uFillTx/>
      </a:defRPr>
    </a:defPPr>
    <a:lvl1pPr algn="l" defTabSz="914400" eaLnBrk="1" hangingPunct="1" latinLnBrk="0" marL="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/>
</file>

<file path=ppt/tableStyles.xml><?xml version="1.0" encoding="utf-8"?>
<a:tblStyleLst xmlns:a="http://schemas.openxmlformats.org/drawingml/2006/main" xmlns:c="http://schemas.openxmlformats.org/drawingml/2006/chart" xmlns:pic="http://schemas.openxmlformats.org/drawingml/2006/picture" xmlns:dgm="http://schemas.openxmlformats.org/drawingml/2006/diagram" xmlns:p="http://schemas.openxmlformats.org/presentationml/2006/main" xmlns:s="http://schemas.openxmlformats.org/officeDocument/2006/sharedTypes" xmlns:r="http://schemas.openxmlformats.org/officeDocument/2006/relationships" def="{5C22544A-7EE6-4342-B048-85BDC9FD1C3A}"/>
</file>

<file path=ppt/viewProps.xml><?xml version="1.0" encoding="utf-8"?>
<p:viewP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normalViewPr>
    <p:restoredLeft sz="15620"/>
    <p:restoredTop sz="94660"/>
  </p:normalViewPr>
  <p:slideViewPr>
    <p:cSldViewPr>
      <p:cViewPr varScale="1">
        <p:scale xmlns:c="http://schemas.openxmlformats.org/drawingml/2006/chart" xmlns:pic="http://schemas.openxmlformats.org/drawingml/2006/picture" xmlns:dgm="http://schemas.openxmlformats.org/drawingml/2006/diagram">
          <a:sx d="100" n="69"/>
          <a:sy d="100" n="69"/>
        </p:scale>
        <p:origin xmlns:c="http://schemas.openxmlformats.org/drawingml/2006/chart" xmlns:pic="http://schemas.openxmlformats.org/drawingml/2006/picture" xmlns:dgm="http://schemas.openxmlformats.org/drawingml/2006/diagram" x="-1416" y="-96"/>
      </p:cViewPr>
      <p:guideLst>
        <p:guide orient="horz" pos="2160"/>
        <p:guide pos="2880"/>
      </p:guideLst>
    </p:cSldViewPr>
  </p:slideViewPr>
  <p:notesTextViewPr>
    <p:cViewPr>
      <p:scale xmlns:c="http://schemas.openxmlformats.org/drawingml/2006/chart" xmlns:pic="http://schemas.openxmlformats.org/drawingml/2006/picture" xmlns:dgm="http://schemas.openxmlformats.org/drawingml/2006/diagram">
        <a:sx d="1" n="1"/>
        <a:sy d="1" n="1"/>
      </p:scale>
      <p:origin xmlns:c="http://schemas.openxmlformats.org/drawingml/2006/chart" xmlns:pic="http://schemas.openxmlformats.org/drawingml/2006/picture" xmlns:dgm="http://schemas.openxmlformats.org/drawingml/2006/diagram" x="0" y="0"/>
    </p:cViewPr>
  </p:notesTextViewPr>
  <p:gridSpacing xmlns:c="http://schemas.openxmlformats.org/drawingml/2006/chart" xmlns:pic="http://schemas.openxmlformats.org/drawingml/2006/picture" xmlns:dgm="http://schemas.openxmlformats.org/drawingml/2006/diagram" cx="72008" cy="72008"/>
</p:viewPr>
</file>

<file path=ppt/_rels/presentation.xml.rels><?xml version="1.0" standalone="yes" ?><Relationships xmlns="http://schemas.openxmlformats.org/package/2006/relationships"><Relationship Id="rId1" Target="presProps.xml" Type="http://schemas.openxmlformats.org/officeDocument/2006/relationships/presProps"></Relationship><Relationship Id="rId2" Target="tableStyles.xml" Type="http://schemas.openxmlformats.org/officeDocument/2006/relationships/tableStyles"></Relationship><Relationship Id="rId3" Target="viewProps.xml" Type="http://schemas.openxmlformats.org/officeDocument/2006/relationships/viewProps"></Relationship><Relationship Id="rId4" Target="slideMasters/slideMaster1.xml" Type="http://schemas.openxmlformats.org/officeDocument/2006/relationships/slideMaster"></Relationship><Relationship Id="rId5" Target="slides/slide1.xml" Type="http://schemas.openxmlformats.org/officeDocument/2006/relationships/slide"></Relationship><Relationship Id="rId6" Target="slides/slide2.xml" Type="http://schemas.openxmlformats.org/officeDocument/2006/relationships/slide"></Relationship><Relationship Id="rId7" Target="slides/slide3.xml" Type="http://schemas.openxmlformats.org/officeDocument/2006/relationships/slide"></Relationship><Relationship Id="rId8" Target="slides/slide4.xml" Type="http://schemas.openxmlformats.org/officeDocument/2006/relationships/slide"></Relationship><Relationship Id="rId9" Target="slides/slide5.xml" Type="http://schemas.openxmlformats.org/officeDocument/2006/relationships/slide"></Relationship><Relationship Id="rId10" Target="slides/slide6.xml" Type="http://schemas.openxmlformats.org/officeDocument/2006/relationships/slide"></Relationship><Relationship Id="rId11" Target="slides/slide7.xml" Type="http://schemas.openxmlformats.org/officeDocument/2006/relationships/slide"></Relationship><Relationship Id="rId12" Target="slides/slide8.xml" Type="http://schemas.openxmlformats.org/officeDocument/2006/relationships/slide"></Relationship><Relationship Id="rId13" Target="slides/slide9.xml" Type="http://schemas.openxmlformats.org/officeDocument/2006/relationships/slide"></Relationship><Relationship Id="rId14" Target="slides/slide10.xml" Type="http://schemas.openxmlformats.org/officeDocument/2006/relationships/slide"></Relationship><Relationship Id="rId15" Target="slides/slide11.xml" Type="http://schemas.openxmlformats.org/officeDocument/2006/relationships/slide"></Relationship><Relationship Id="rId16" Target="slides/slide12.xml" Type="http://schemas.openxmlformats.org/officeDocument/2006/relationships/slide"></Relationship><Relationship Id="rId17" Target="slides/slide13.xml" Type="http://schemas.openxmlformats.org/officeDocument/2006/relationships/slide"></Relationship><Relationship Id="rId18" Target="slides/slide14.xml" Type="http://schemas.openxmlformats.org/officeDocument/2006/relationships/slide"></Relationship><Relationship Id="rId19" Target="slides/slide15.xml" Type="http://schemas.openxmlformats.org/officeDocument/2006/relationships/slide"></Relationship><Relationship Id="rId20" Target="slides/slide16.xml" Type="http://schemas.openxmlformats.org/officeDocument/2006/relationships/slide"></Relationship><Relationship Id="rId21" Target="slides/slide17.xml" Type="http://schemas.openxmlformats.org/officeDocument/2006/relationships/slide"></Relationship><Relationship Id="rId22" Target="slides/slide18.xml" Type="http://schemas.openxmlformats.org/officeDocument/2006/relationships/slide"></Relationship><Relationship Id="rId23" Target="slides/slide19.xml" Type="http://schemas.openxmlformats.org/officeDocument/2006/relationships/slide"></Relationship><Relationship Id="rId24" Target="slides/slide20.xml" Type="http://schemas.openxmlformats.org/officeDocument/2006/relationships/slide"></Relationship><Relationship Id="rId25" Target="slides/slide21.xml" Type="http://schemas.openxmlformats.org/officeDocument/2006/relationships/slide"></Relationship><Relationship Id="rId26" Target="slides/slide22.xml" Type="http://schemas.openxmlformats.org/officeDocument/2006/relationships/slide"></Relationship><Relationship Id="rId27" Target="slides/slide23.xml" Type="http://schemas.openxmlformats.org/officeDocument/2006/relationships/slide"></Relationship><Relationship Id="rId28" Target="slides/slide24.xml" Type="http://schemas.openxmlformats.org/officeDocument/2006/relationships/slide"></Relationship><Relationship Id="rId29" Target="slides/slide25.xml" Type="http://schemas.openxmlformats.org/officeDocument/2006/relationships/slide"></Relationship><Relationship Id="rId30" Target="slides/slide26.xml" Type="http://schemas.openxmlformats.org/officeDocument/2006/relationships/slide"></Relationship><Relationship Id="rId31" Target="slides/slide27.xml" Type="http://schemas.openxmlformats.org/officeDocument/2006/relationships/slide"></Relationship><Relationship Id="rId32" Target="theme/theme1.xml" Type="http://schemas.openxmlformats.org/officeDocument/2006/relationships/theme"></Relationship></Relationships>
</file>

<file path=ppt/slideLayouts/_rels/slideLayout1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10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11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2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3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4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5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6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7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8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9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slideLayout1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itle">
  <p:cSld name="Slide de título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ctr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685800" y="2130425"/>
            <a:ext cx="7772400" cy="1470025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lang="pt-BR" smtClean="0">
                <a:uFillTx/>
              </a:rPr>
              <a:t>Clique para editar o 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Subtítul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sub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1371600" y="3886200"/>
            <a:ext cx="6400800" cy="1752600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r>
              <a:rPr lang="pt-BR" smtClean="0">
                <a:uFillTx/>
              </a:rPr>
              <a:t>Clique para editar o estilo do subtítulo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Data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Espaço Reservado para Rodapé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Espaço Reservado para Número de Slide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10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vertTx">
  <p:cSld name="Título e texto vertical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lang="pt-BR" smtClean="0">
                <a:uFillTx/>
              </a:rPr>
              <a:t>Clique para editar o 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Texto Vertical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orient="vert" type="body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 vert="eaVert"/>
          <a:lstStyle/>
          <a:p>
            <a:pPr lvl="0"/>
            <a:r>
              <a:rPr lang="pt-BR" smtClean="0">
                <a:uFillTx/>
              </a:rPr>
              <a:t>Clique para editar o texto mestre</a:t>
            </a:r>
          </a:p>
          <a:p>
            <a:pPr lvl="1"/>
            <a:r>
              <a:rPr lang="pt-BR" smtClean="0">
                <a:uFillTx/>
              </a:rPr>
              <a:t>Segundo nível</a:t>
            </a:r>
          </a:p>
          <a:p>
            <a:pPr lvl="2"/>
            <a:r>
              <a:rPr lang="pt-BR" smtClean="0">
                <a:uFillTx/>
              </a:rPr>
              <a:t>Terceiro nível</a:t>
            </a:r>
          </a:p>
          <a:p>
            <a:pPr lvl="3"/>
            <a:r>
              <a:rPr lang="pt-BR" smtClean="0">
                <a:uFillTx/>
              </a:rPr>
              <a:t>Quarto nível</a:t>
            </a:r>
          </a:p>
          <a:p>
            <a:pPr lvl="4"/>
            <a:r>
              <a:rPr lang="pt-BR" smtClean="0">
                <a:uFillTx/>
              </a:rPr>
              <a:t>Quinto nível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Data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Espaço Reservado para Rodapé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Espaço Reservado para Número de Slide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11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vertTitleAndTx">
  <p:cSld name="Título e texto verticais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Vertical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orient="vert" type="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6629400" y="274638"/>
            <a:ext cx="2057400" cy="5851525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vert="eaVert"/>
          <a:lstStyle/>
          <a:p>
            <a:r>
              <a:rPr lang="pt-BR" smtClean="0">
                <a:uFillTx/>
              </a:rPr>
              <a:t>Clique para editar o 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Texto Vertical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orient="vert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274638"/>
            <a:ext cx="6019800" cy="5851525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vert="eaVert"/>
          <a:lstStyle/>
          <a:p>
            <a:pPr lvl="0"/>
            <a:r>
              <a:rPr lang="pt-BR" smtClean="0">
                <a:uFillTx/>
              </a:rPr>
              <a:t>Clique para editar o texto mestre</a:t>
            </a:r>
          </a:p>
          <a:p>
            <a:pPr lvl="1"/>
            <a:r>
              <a:rPr lang="pt-BR" smtClean="0">
                <a:uFillTx/>
              </a:rPr>
              <a:t>Segundo nível</a:t>
            </a:r>
          </a:p>
          <a:p>
            <a:pPr lvl="2"/>
            <a:r>
              <a:rPr lang="pt-BR" smtClean="0">
                <a:uFillTx/>
              </a:rPr>
              <a:t>Terceiro nível</a:t>
            </a:r>
          </a:p>
          <a:p>
            <a:pPr lvl="3"/>
            <a:r>
              <a:rPr lang="pt-BR" smtClean="0">
                <a:uFillTx/>
              </a:rPr>
              <a:t>Quarto nível</a:t>
            </a:r>
          </a:p>
          <a:p>
            <a:pPr lvl="4"/>
            <a:r>
              <a:rPr lang="pt-BR" smtClean="0">
                <a:uFillTx/>
              </a:rPr>
              <a:t>Quinto nível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Data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Espaço Reservado para Rodapé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Espaço Reservado para Número de Slide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2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obj">
  <p:cSld name="Título e conteúdo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lang="pt-BR" smtClean="0">
                <a:uFillTx/>
              </a:rPr>
              <a:t>Clique para editar o 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pPr lvl="0"/>
            <a:r>
              <a:rPr lang="pt-BR" smtClean="0">
                <a:uFillTx/>
              </a:rPr>
              <a:t>Clique para editar o texto mestre</a:t>
            </a:r>
          </a:p>
          <a:p>
            <a:pPr lvl="1"/>
            <a:r>
              <a:rPr lang="pt-BR" smtClean="0">
                <a:uFillTx/>
              </a:rPr>
              <a:t>Segundo nível</a:t>
            </a:r>
          </a:p>
          <a:p>
            <a:pPr lvl="2"/>
            <a:r>
              <a:rPr lang="pt-BR" smtClean="0">
                <a:uFillTx/>
              </a:rPr>
              <a:t>Terceiro nível</a:t>
            </a:r>
          </a:p>
          <a:p>
            <a:pPr lvl="3"/>
            <a:r>
              <a:rPr lang="pt-BR" smtClean="0">
                <a:uFillTx/>
              </a:rPr>
              <a:t>Quarto nível</a:t>
            </a:r>
          </a:p>
          <a:p>
            <a:pPr lvl="4"/>
            <a:r>
              <a:rPr lang="pt-BR" smtClean="0">
                <a:uFillTx/>
              </a:rPr>
              <a:t>Quinto nível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Data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Espaço Reservado para Rodapé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Espaço Reservado para Número de Slide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3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secHead">
  <p:cSld name="Cabeçalho da Seção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722313" y="4406900"/>
            <a:ext cx="7772400" cy="1362075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t"/>
          <a:lstStyle>
            <a:lvl1pPr algn="l">
              <a:defRPr b="1" cap="all" sz="4000">
                <a:uFillTx/>
              </a:defRPr>
            </a:lvl1pPr>
          </a:lstStyle>
          <a:p>
            <a:r>
              <a:rPr lang="pt-BR" smtClean="0">
                <a:uFillTx/>
              </a:rPr>
              <a:t>Clique para editar o 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Text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722313" y="2906713"/>
            <a:ext cx="7772400" cy="1500187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pt-BR" smtClean="0">
                <a:uFillTx/>
              </a:rPr>
              <a:t>Clique para editar o texto mestre</a:t>
            </a: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Data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Espaço Reservado para Rodapé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Espaço Reservado para Número de Slide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4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woObj">
  <p:cSld name="Duas Partes de Conteúdo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lang="pt-BR" smtClean="0">
                <a:uFillTx/>
              </a:rPr>
              <a:t>Clique para editar o 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sz="half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600200"/>
            <a:ext cx="4038600" cy="452596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pt-BR" smtClean="0">
                <a:uFillTx/>
              </a:rPr>
              <a:t>Clique para editar o texto mestre</a:t>
            </a:r>
          </a:p>
          <a:p>
            <a:pPr lvl="1"/>
            <a:r>
              <a:rPr lang="pt-BR" smtClean="0">
                <a:uFillTx/>
              </a:rPr>
              <a:t>Segundo nível</a:t>
            </a:r>
          </a:p>
          <a:p>
            <a:pPr lvl="2"/>
            <a:r>
              <a:rPr lang="pt-BR" smtClean="0">
                <a:uFillTx/>
              </a:rPr>
              <a:t>Terceiro nível</a:t>
            </a:r>
          </a:p>
          <a:p>
            <a:pPr lvl="3"/>
            <a:r>
              <a:rPr lang="pt-BR" smtClean="0">
                <a:uFillTx/>
              </a:rPr>
              <a:t>Quarto nível</a:t>
            </a:r>
          </a:p>
          <a:p>
            <a:pPr lvl="4"/>
            <a:r>
              <a:rPr lang="pt-BR" smtClean="0">
                <a:uFillTx/>
              </a:rPr>
              <a:t>Quinto nível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Conteúdo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2" sz="half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648200" y="1600200"/>
            <a:ext cx="4038600" cy="452596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pt-BR" smtClean="0">
                <a:uFillTx/>
              </a:rPr>
              <a:t>Clique para editar o texto mestre</a:t>
            </a:r>
          </a:p>
          <a:p>
            <a:pPr lvl="1"/>
            <a:r>
              <a:rPr lang="pt-BR" smtClean="0">
                <a:uFillTx/>
              </a:rPr>
              <a:t>Segundo nível</a:t>
            </a:r>
          </a:p>
          <a:p>
            <a:pPr lvl="2"/>
            <a:r>
              <a:rPr lang="pt-BR" smtClean="0">
                <a:uFillTx/>
              </a:rPr>
              <a:t>Terceiro nível</a:t>
            </a:r>
          </a:p>
          <a:p>
            <a:pPr lvl="3"/>
            <a:r>
              <a:rPr lang="pt-BR" smtClean="0">
                <a:uFillTx/>
              </a:rPr>
              <a:t>Quarto nível</a:t>
            </a:r>
          </a:p>
          <a:p>
            <a:pPr lvl="4"/>
            <a:r>
              <a:rPr lang="pt-BR" smtClean="0">
                <a:uFillTx/>
              </a:rPr>
              <a:t>Quinto nível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Espaço Reservado para Data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Espaço Reservado para Rodapé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7" name="Espaço Reservado para Número de Slide 6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5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woTxTwoObj">
  <p:cSld name="Comparação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>
                <a:uFillTx/>
              </a:defRPr>
            </a:lvl1pPr>
          </a:lstStyle>
          <a:p>
            <a:r>
              <a:rPr lang="pt-BR" smtClean="0">
                <a:uFillTx/>
              </a:rPr>
              <a:t>Clique para editar o 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Text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535113"/>
            <a:ext cx="4040188" cy="639762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b"/>
          <a:lstStyle>
            <a:lvl1pPr indent="0" marL="0">
              <a:buNone/>
              <a:defRPr b="1" sz="2400">
                <a:uFillTx/>
              </a:defRPr>
            </a:lvl1pPr>
            <a:lvl2pPr indent="0" marL="457200">
              <a:buNone/>
              <a:defRPr b="1" sz="2000">
                <a:uFillTx/>
              </a:defRPr>
            </a:lvl2pPr>
            <a:lvl3pPr indent="0" marL="914400">
              <a:buNone/>
              <a:defRPr b="1" sz="1800">
                <a:uFillTx/>
              </a:defRPr>
            </a:lvl3pPr>
            <a:lvl4pPr indent="0" marL="1371600">
              <a:buNone/>
              <a:defRPr b="1" sz="1600">
                <a:uFillTx/>
              </a:defRPr>
            </a:lvl4pPr>
            <a:lvl5pPr indent="0" marL="1828800">
              <a:buNone/>
              <a:defRPr b="1" sz="1600">
                <a:uFillTx/>
              </a:defRPr>
            </a:lvl5pPr>
            <a:lvl6pPr indent="0" marL="2286000">
              <a:buNone/>
              <a:defRPr b="1" sz="1600">
                <a:uFillTx/>
              </a:defRPr>
            </a:lvl6pPr>
            <a:lvl7pPr indent="0" marL="2743200">
              <a:buNone/>
              <a:defRPr b="1" sz="1600">
                <a:uFillTx/>
              </a:defRPr>
            </a:lvl7pPr>
            <a:lvl8pPr indent="0" marL="3200400">
              <a:buNone/>
              <a:defRPr b="1" sz="1600">
                <a:uFillTx/>
              </a:defRPr>
            </a:lvl8pPr>
            <a:lvl9pPr indent="0" marL="3657600">
              <a:buNone/>
              <a:defRPr b="1" sz="1600">
                <a:uFillTx/>
              </a:defRPr>
            </a:lvl9pPr>
          </a:lstStyle>
          <a:p>
            <a:pPr lvl="0"/>
            <a:r>
              <a:rPr lang="pt-BR" smtClean="0">
                <a:uFillTx/>
              </a:rPr>
              <a:t>Clique para editar o texto mestre</a:t>
            </a: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Conteúdo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2" sz="half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2174875"/>
            <a:ext cx="4040188" cy="3951288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pt-BR" smtClean="0">
                <a:uFillTx/>
              </a:rPr>
              <a:t>Clique para editar o texto mestre</a:t>
            </a:r>
          </a:p>
          <a:p>
            <a:pPr lvl="1"/>
            <a:r>
              <a:rPr lang="pt-BR" smtClean="0">
                <a:uFillTx/>
              </a:rPr>
              <a:t>Segundo nível</a:t>
            </a:r>
          </a:p>
          <a:p>
            <a:pPr lvl="2"/>
            <a:r>
              <a:rPr lang="pt-BR" smtClean="0">
                <a:uFillTx/>
              </a:rPr>
              <a:t>Terceiro nível</a:t>
            </a:r>
          </a:p>
          <a:p>
            <a:pPr lvl="3"/>
            <a:r>
              <a:rPr lang="pt-BR" smtClean="0">
                <a:uFillTx/>
              </a:rPr>
              <a:t>Quarto nível</a:t>
            </a:r>
          </a:p>
          <a:p>
            <a:pPr lvl="4"/>
            <a:r>
              <a:rPr lang="pt-BR" smtClean="0">
                <a:uFillTx/>
              </a:rPr>
              <a:t>Quinto nível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Espaço Reservado para Texto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3" sz="quarter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645025" y="1535113"/>
            <a:ext cx="4041775" cy="639762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b"/>
          <a:lstStyle>
            <a:lvl1pPr indent="0" marL="0">
              <a:buNone/>
              <a:defRPr b="1" sz="2400">
                <a:uFillTx/>
              </a:defRPr>
            </a:lvl1pPr>
            <a:lvl2pPr indent="0" marL="457200">
              <a:buNone/>
              <a:defRPr b="1" sz="2000">
                <a:uFillTx/>
              </a:defRPr>
            </a:lvl2pPr>
            <a:lvl3pPr indent="0" marL="914400">
              <a:buNone/>
              <a:defRPr b="1" sz="1800">
                <a:uFillTx/>
              </a:defRPr>
            </a:lvl3pPr>
            <a:lvl4pPr indent="0" marL="1371600">
              <a:buNone/>
              <a:defRPr b="1" sz="1600">
                <a:uFillTx/>
              </a:defRPr>
            </a:lvl4pPr>
            <a:lvl5pPr indent="0" marL="1828800">
              <a:buNone/>
              <a:defRPr b="1" sz="1600">
                <a:uFillTx/>
              </a:defRPr>
            </a:lvl5pPr>
            <a:lvl6pPr indent="0" marL="2286000">
              <a:buNone/>
              <a:defRPr b="1" sz="1600">
                <a:uFillTx/>
              </a:defRPr>
            </a:lvl6pPr>
            <a:lvl7pPr indent="0" marL="2743200">
              <a:buNone/>
              <a:defRPr b="1" sz="1600">
                <a:uFillTx/>
              </a:defRPr>
            </a:lvl7pPr>
            <a:lvl8pPr indent="0" marL="3200400">
              <a:buNone/>
              <a:defRPr b="1" sz="1600">
                <a:uFillTx/>
              </a:defRPr>
            </a:lvl8pPr>
            <a:lvl9pPr indent="0" marL="3657600">
              <a:buNone/>
              <a:defRPr b="1" sz="1600">
                <a:uFillTx/>
              </a:defRPr>
            </a:lvl9pPr>
          </a:lstStyle>
          <a:p>
            <a:pPr lvl="0"/>
            <a:r>
              <a:rPr lang="pt-BR" smtClean="0">
                <a:uFillTx/>
              </a:rPr>
              <a:t>Clique para editar o texto mestre</a:t>
            </a: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Espaço Reservado para Conteúdo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4" sz="quarter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645025" y="2174875"/>
            <a:ext cx="4041775" cy="3951288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pt-BR" smtClean="0">
                <a:uFillTx/>
              </a:rPr>
              <a:t>Clique para editar o texto mestre</a:t>
            </a:r>
          </a:p>
          <a:p>
            <a:pPr lvl="1"/>
            <a:r>
              <a:rPr lang="pt-BR" smtClean="0">
                <a:uFillTx/>
              </a:rPr>
              <a:t>Segundo nível</a:t>
            </a:r>
          </a:p>
          <a:p>
            <a:pPr lvl="2"/>
            <a:r>
              <a:rPr lang="pt-BR" smtClean="0">
                <a:uFillTx/>
              </a:rPr>
              <a:t>Terceiro nível</a:t>
            </a:r>
          </a:p>
          <a:p>
            <a:pPr lvl="3"/>
            <a:r>
              <a:rPr lang="pt-BR" smtClean="0">
                <a:uFillTx/>
              </a:rPr>
              <a:t>Quarto nível</a:t>
            </a:r>
          </a:p>
          <a:p>
            <a:pPr lvl="4"/>
            <a:r>
              <a:rPr lang="pt-BR" smtClean="0">
                <a:uFillTx/>
              </a:rPr>
              <a:t>Quinto nível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7" name="Espaço Reservado para Data 6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8" name="Espaço Reservado para Rodapé 7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9" name="Espaço Reservado para Número de Slide 8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6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itleOnly">
  <p:cSld name="Somente título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lang="pt-BR" smtClean="0">
                <a:uFillTx/>
              </a:rPr>
              <a:t>Clique para editar o 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Data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Rodapé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Espaço Reservado para Número de Slide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7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blank">
  <p:cSld name="Em branco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Espaço Reservado para Data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Rodapé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Número de Slide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8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objTx">
  <p:cSld name="Conteúdo com Legenda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273050"/>
            <a:ext cx="3008313" cy="1162050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b"/>
          <a:lstStyle>
            <a:lvl1pPr algn="l">
              <a:defRPr b="1" sz="2000">
                <a:uFillTx/>
              </a:defRPr>
            </a:lvl1pPr>
          </a:lstStyle>
          <a:p>
            <a:r>
              <a:rPr lang="pt-BR" smtClean="0">
                <a:uFillTx/>
              </a:rPr>
              <a:t>Clique para editar o 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3575050" y="273050"/>
            <a:ext cx="5111750" cy="585311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 sz="3200">
                <a:uFillTx/>
              </a:defRPr>
            </a:lvl1pPr>
            <a:lvl2pPr>
              <a:defRPr sz="2800">
                <a:uFillTx/>
              </a:defRPr>
            </a:lvl2pPr>
            <a:lvl3pPr>
              <a:defRPr sz="2400">
                <a:uFillTx/>
              </a:defRPr>
            </a:lvl3pPr>
            <a:lvl4pPr>
              <a:defRPr sz="2000">
                <a:uFillTx/>
              </a:defRPr>
            </a:lvl4pPr>
            <a:lvl5pPr>
              <a:defRPr sz="2000">
                <a:uFillTx/>
              </a:defRPr>
            </a:lvl5pPr>
            <a:lvl6pPr>
              <a:defRPr sz="2000">
                <a:uFillTx/>
              </a:defRPr>
            </a:lvl6pPr>
            <a:lvl7pPr>
              <a:defRPr sz="2000">
                <a:uFillTx/>
              </a:defRPr>
            </a:lvl7pPr>
            <a:lvl8pPr>
              <a:defRPr sz="2000">
                <a:uFillTx/>
              </a:defRPr>
            </a:lvl8pPr>
            <a:lvl9pPr>
              <a:defRPr sz="2000">
                <a:uFillTx/>
              </a:defRPr>
            </a:lvl9pPr>
          </a:lstStyle>
          <a:p>
            <a:pPr lvl="0"/>
            <a:r>
              <a:rPr lang="pt-BR" smtClean="0">
                <a:uFillTx/>
              </a:rPr>
              <a:t>Clique para editar o texto mestre</a:t>
            </a:r>
          </a:p>
          <a:p>
            <a:pPr lvl="1"/>
            <a:r>
              <a:rPr lang="pt-BR" smtClean="0">
                <a:uFillTx/>
              </a:rPr>
              <a:t>Segundo nível</a:t>
            </a:r>
          </a:p>
          <a:p>
            <a:pPr lvl="2"/>
            <a:r>
              <a:rPr lang="pt-BR" smtClean="0">
                <a:uFillTx/>
              </a:rPr>
              <a:t>Terceiro nível</a:t>
            </a:r>
          </a:p>
          <a:p>
            <a:pPr lvl="3"/>
            <a:r>
              <a:rPr lang="pt-BR" smtClean="0">
                <a:uFillTx/>
              </a:rPr>
              <a:t>Quarto nível</a:t>
            </a:r>
          </a:p>
          <a:p>
            <a:pPr lvl="4"/>
            <a:r>
              <a:rPr lang="pt-BR" smtClean="0">
                <a:uFillTx/>
              </a:rPr>
              <a:t>Quinto nível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Texto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2" sz="half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435100"/>
            <a:ext cx="3008313" cy="469106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 indent="0" marL="0">
              <a:buNone/>
              <a:defRPr sz="1400">
                <a:uFillTx/>
              </a:defRPr>
            </a:lvl1pPr>
            <a:lvl2pPr indent="0" marL="457200">
              <a:buNone/>
              <a:defRPr sz="1200">
                <a:uFillTx/>
              </a:defRPr>
            </a:lvl2pPr>
            <a:lvl3pPr indent="0" marL="914400">
              <a:buNone/>
              <a:defRPr sz="1000">
                <a:uFillTx/>
              </a:defRPr>
            </a:lvl3pPr>
            <a:lvl4pPr indent="0" marL="1371600">
              <a:buNone/>
              <a:defRPr sz="900">
                <a:uFillTx/>
              </a:defRPr>
            </a:lvl4pPr>
            <a:lvl5pPr indent="0" marL="1828800">
              <a:buNone/>
              <a:defRPr sz="900">
                <a:uFillTx/>
              </a:defRPr>
            </a:lvl5pPr>
            <a:lvl6pPr indent="0" marL="2286000">
              <a:buNone/>
              <a:defRPr sz="900">
                <a:uFillTx/>
              </a:defRPr>
            </a:lvl6pPr>
            <a:lvl7pPr indent="0" marL="2743200">
              <a:buNone/>
              <a:defRPr sz="900">
                <a:uFillTx/>
              </a:defRPr>
            </a:lvl7pPr>
            <a:lvl8pPr indent="0" marL="3200400">
              <a:buNone/>
              <a:defRPr sz="900">
                <a:uFillTx/>
              </a:defRPr>
            </a:lvl8pPr>
            <a:lvl9pPr indent="0" marL="3657600">
              <a:buNone/>
              <a:defRPr sz="900">
                <a:uFillTx/>
              </a:defRPr>
            </a:lvl9pPr>
          </a:lstStyle>
          <a:p>
            <a:pPr lvl="0"/>
            <a:r>
              <a:rPr lang="pt-BR" smtClean="0">
                <a:uFillTx/>
              </a:rPr>
              <a:t>Clique para editar o texto mestre</a:t>
            </a: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Espaço Reservado para Data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Espaço Reservado para Rodapé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7" name="Espaço Reservado para Número de Slide 6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9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picTx">
  <p:cSld name="Imagem com Legenda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1792288" y="4800600"/>
            <a:ext cx="5486400" cy="566738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b"/>
          <a:lstStyle>
            <a:lvl1pPr algn="l">
              <a:defRPr b="1" sz="2000">
                <a:uFillTx/>
              </a:defRPr>
            </a:lvl1pPr>
          </a:lstStyle>
          <a:p>
            <a:r>
              <a:rPr lang="pt-BR" smtClean="0">
                <a:uFillTx/>
              </a:rPr>
              <a:t>Clique para editar o 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Imagem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pic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1792288" y="612775"/>
            <a:ext cx="5486400" cy="4114800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 indent="0" marL="0">
              <a:buNone/>
              <a:defRPr sz="3200">
                <a:uFillTx/>
              </a:defRPr>
            </a:lvl1pPr>
            <a:lvl2pPr indent="0" marL="457200">
              <a:buNone/>
              <a:defRPr sz="2800">
                <a:uFillTx/>
              </a:defRPr>
            </a:lvl2pPr>
            <a:lvl3pPr indent="0" marL="914400">
              <a:buNone/>
              <a:defRPr sz="2400">
                <a:uFillTx/>
              </a:defRPr>
            </a:lvl3pPr>
            <a:lvl4pPr indent="0" marL="1371600">
              <a:buNone/>
              <a:defRPr sz="2000">
                <a:uFillTx/>
              </a:defRPr>
            </a:lvl4pPr>
            <a:lvl5pPr indent="0" marL="1828800">
              <a:buNone/>
              <a:defRPr sz="2000">
                <a:uFillTx/>
              </a:defRPr>
            </a:lvl5pPr>
            <a:lvl6pPr indent="0" marL="2286000">
              <a:buNone/>
              <a:defRPr sz="2000">
                <a:uFillTx/>
              </a:defRPr>
            </a:lvl6pPr>
            <a:lvl7pPr indent="0" marL="2743200">
              <a:buNone/>
              <a:defRPr sz="2000">
                <a:uFillTx/>
              </a:defRPr>
            </a:lvl7pPr>
            <a:lvl8pPr indent="0" marL="3200400">
              <a:buNone/>
              <a:defRPr sz="2000">
                <a:uFillTx/>
              </a:defRPr>
            </a:lvl8pPr>
            <a:lvl9pPr indent="0" marL="3657600">
              <a:buNone/>
              <a:defRPr sz="2000">
                <a:uFillTx/>
              </a:defRPr>
            </a:lvl9pPr>
          </a:lstStyle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Texto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2" sz="half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1792288" y="5367338"/>
            <a:ext cx="5486400" cy="804862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 indent="0" marL="0">
              <a:buNone/>
              <a:defRPr sz="1400">
                <a:uFillTx/>
              </a:defRPr>
            </a:lvl1pPr>
            <a:lvl2pPr indent="0" marL="457200">
              <a:buNone/>
              <a:defRPr sz="1200">
                <a:uFillTx/>
              </a:defRPr>
            </a:lvl2pPr>
            <a:lvl3pPr indent="0" marL="914400">
              <a:buNone/>
              <a:defRPr sz="1000">
                <a:uFillTx/>
              </a:defRPr>
            </a:lvl3pPr>
            <a:lvl4pPr indent="0" marL="1371600">
              <a:buNone/>
              <a:defRPr sz="900">
                <a:uFillTx/>
              </a:defRPr>
            </a:lvl4pPr>
            <a:lvl5pPr indent="0" marL="1828800">
              <a:buNone/>
              <a:defRPr sz="900">
                <a:uFillTx/>
              </a:defRPr>
            </a:lvl5pPr>
            <a:lvl6pPr indent="0" marL="2286000">
              <a:buNone/>
              <a:defRPr sz="900">
                <a:uFillTx/>
              </a:defRPr>
            </a:lvl6pPr>
            <a:lvl7pPr indent="0" marL="2743200">
              <a:buNone/>
              <a:defRPr sz="900">
                <a:uFillTx/>
              </a:defRPr>
            </a:lvl7pPr>
            <a:lvl8pPr indent="0" marL="3200400">
              <a:buNone/>
              <a:defRPr sz="900">
                <a:uFillTx/>
              </a:defRPr>
            </a:lvl8pPr>
            <a:lvl9pPr indent="0" marL="3657600">
              <a:buNone/>
              <a:defRPr sz="900">
                <a:uFillTx/>
              </a:defRPr>
            </a:lvl9pPr>
          </a:lstStyle>
          <a:p>
            <a:pPr lvl="0"/>
            <a:r>
              <a:rPr lang="pt-BR" smtClean="0">
                <a:uFillTx/>
              </a:rPr>
              <a:t>Clique para editar o texto mestre</a:t>
            </a: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Espaço Reservado para Data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Espaço Reservado para Rodapé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7" name="Espaço Reservado para Número de Slide 6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Masters/_rels/slideMaster1.xml.rels><?xml version="1.0" standalone="yes" ?><Relationships xmlns="http://schemas.openxmlformats.org/package/2006/relationships"><Relationship Id="rId1" Target="../slideLayouts/slideLayout1.xml" Type="http://schemas.openxmlformats.org/officeDocument/2006/relationships/slideLayout"></Relationship><Relationship Id="rId2" Target="../slideLayouts/slideLayout2.xml" Type="http://schemas.openxmlformats.org/officeDocument/2006/relationships/slideLayout"></Relationship><Relationship Id="rId3" Target="../slideLayouts/slideLayout3.xml" Type="http://schemas.openxmlformats.org/officeDocument/2006/relationships/slideLayout"></Relationship><Relationship Id="rId4" Target="../slideLayouts/slideLayout4.xml" Type="http://schemas.openxmlformats.org/officeDocument/2006/relationships/slideLayout"></Relationship><Relationship Id="rId5" Target="../slideLayouts/slideLayout5.xml" Type="http://schemas.openxmlformats.org/officeDocument/2006/relationships/slideLayout"></Relationship><Relationship Id="rId6" Target="../slideLayouts/slideLayout6.xml" Type="http://schemas.openxmlformats.org/officeDocument/2006/relationships/slideLayout"></Relationship><Relationship Id="rId7" Target="../slideLayouts/slideLayout7.xml" Type="http://schemas.openxmlformats.org/officeDocument/2006/relationships/slideLayout"></Relationship><Relationship Id="rId8" Target="../slideLayouts/slideLayout8.xml" Type="http://schemas.openxmlformats.org/officeDocument/2006/relationships/slideLayout"></Relationship><Relationship Id="rId9" Target="../slideLayouts/slideLayout9.xml" Type="http://schemas.openxmlformats.org/officeDocument/2006/relationships/slideLayout"></Relationship><Relationship Id="rId10" Target="../slideLayouts/slideLayout10.xml" Type="http://schemas.openxmlformats.org/officeDocument/2006/relationships/slideLayout"></Relationship><Relationship Id="rId11" Target="../slideLayouts/slideLayout11.xml" Type="http://schemas.openxmlformats.org/officeDocument/2006/relationships/slideLayout"></Relationship><Relationship Id="rId12" Target="../theme/theme1.xml" Type="http://schemas.openxmlformats.org/officeDocument/2006/relationships/theme"></Relationship></Relationships>
</file>

<file path=ppt/slideMasters/slideMaster1.xml><?xml version="1.0" encoding="utf-8"?>
<p:sldMaste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bg>
      <p:bgRef xmlns:c="http://schemas.openxmlformats.org/drawingml/2006/chart" xmlns:pic="http://schemas.openxmlformats.org/drawingml/2006/picture" xmlns:dgm="http://schemas.openxmlformats.org/drawingml/2006/diagram" idx="1001">
        <a:schemeClr val="bg1"/>
      </p:bgRef>
    </p:bg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Espaço Reservado para 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274638"/>
            <a:ext cx="8229600" cy="1143000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anchor="ctr" bIns="45720" lIns="91440" rIns="91440" rtlCol="0" tIns="45720" vert="horz">
            <a:normAutofit/>
          </a:bodyPr>
          <a:lstStyle/>
          <a:p>
            <a:r>
              <a:rPr lang="pt-BR" smtClean="0">
                <a:uFillTx/>
              </a:rPr>
              <a:t>Clique para editar o título mestre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Text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600200"/>
            <a:ext cx="8229600" cy="4525963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bIns="45720" lIns="91440" rIns="91440" rtlCol="0" tIns="45720" vert="horz">
            <a:normAutofit/>
          </a:bodyPr>
          <a:lstStyle/>
          <a:p>
            <a:pPr lvl="0"/>
            <a:r>
              <a:rPr lang="pt-BR" smtClean="0">
                <a:uFillTx/>
              </a:rPr>
              <a:t>Clique para editar o texto mestre</a:t>
            </a:r>
          </a:p>
          <a:p>
            <a:pPr lvl="1"/>
            <a:r>
              <a:rPr lang="pt-BR" smtClean="0">
                <a:uFillTx/>
              </a:rPr>
              <a:t>Segundo nível</a:t>
            </a:r>
          </a:p>
          <a:p>
            <a:pPr lvl="2"/>
            <a:r>
              <a:rPr lang="pt-BR" smtClean="0">
                <a:uFillTx/>
              </a:rPr>
              <a:t>Terceiro nível</a:t>
            </a:r>
          </a:p>
          <a:p>
            <a:pPr lvl="3"/>
            <a:r>
              <a:rPr lang="pt-BR" smtClean="0">
                <a:uFillTx/>
              </a:rPr>
              <a:t>Quarto nível</a:t>
            </a:r>
          </a:p>
          <a:p>
            <a:pPr lvl="4"/>
            <a:r>
              <a:rPr lang="pt-BR" smtClean="0">
                <a:uFillTx/>
              </a:rPr>
              <a:t>Quinto nível</a:t>
            </a:r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Espaço Reservado para Data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2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6356350"/>
            <a:ext cx="2133600" cy="365125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30C656E4-6FBE-4437-908C-8004605477FD}" type="datetimeFigureOut">
              <a:rPr lang="pt-BR" smtClean="0">
                <a:uFillTx/>
              </a:rPr>
              <a:t>12/12/2018</a:t>
            </a:fld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Espaço Reservado para Rodapé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3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3124200" y="6356350"/>
            <a:ext cx="2895600" cy="365125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endParaRPr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Espaço Reservado para Número de Slide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4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6553200" y="6356350"/>
            <a:ext cx="2133600" cy="365125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E2033026-E306-4107-B9F7-F4D423329BF7}" type="slidenum">
              <a:rPr lang="pt-BR" smtClean="0">
                <a:uFillTx/>
              </a:rPr>
              <a:t>‹nº›</a:t>
            </a:fld>
            <a:endParaRPr lang="pt-BR">
              <a:uFillTx/>
            </a:endParaRPr>
          </a:p>
        </p:txBody>
      </p:sp>
    </p:spTree>
  </p:cSld>
  <p:clrMap xmlns:c="http://schemas.openxmlformats.org/drawingml/2006/chart" xmlns:pic="http://schemas.openxmlformats.org/drawingml/2006/picture" xmlns:dgm="http://schemas.openxmlformats.org/drawingml/2006/diagram" accent1="accent1" accent2="accent2" accent3="accent3" accent4="accent4" accent5="accent5" accent6="accent6" bg1="lt1" bg2="lt2" folHlink="folHlink" hlink="hlink" tx1="dk1" tx2="dk2"/>
  <p:sldLayoutIdLst>
    <p:sldLayoutId r:id="rId1" id="2147483661"/>
    <p:sldLayoutId r:id="rId2" id="2147483662"/>
    <p:sldLayoutId r:id="rId3" id="2147483663"/>
    <p:sldLayoutId r:id="rId4" id="2147483664"/>
    <p:sldLayoutId r:id="rId5" id="2147483665"/>
    <p:sldLayoutId r:id="rId6" id="2147483666"/>
    <p:sldLayoutId r:id="rId7" id="2147483667"/>
    <p:sldLayoutId r:id="rId8" id="2147483668"/>
    <p:sldLayoutId r:id="rId9" id="2147483669"/>
    <p:sldLayoutId r:id="rId10" id="2147483670"/>
    <p:sldLayoutId r:id="rId11" id="2147483671"/>
  </p:sldLayoutIdLst>
  <p:txStyles>
    <p:titleStyle xmlns:c="http://schemas.openxmlformats.org/drawingml/2006/chart" xmlns:pic="http://schemas.openxmlformats.org/drawingml/2006/picture" xmlns:dgm="http://schemas.openxmlformats.org/drawingml/2006/diagram">
      <a:lvl1pPr algn="ctr" defTabSz="914400" eaLnBrk="1" hangingPunct="1" latinLnBrk="0" rtl="0">
        <a:spcBef>
          <a:spcPct val="0"/>
        </a:spcBef>
        <a:buNone/>
        <a:defRPr kern="1200" sz="440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 xmlns:c="http://schemas.openxmlformats.org/drawingml/2006/chart" xmlns:pic="http://schemas.openxmlformats.org/drawingml/2006/picture" xmlns:dgm="http://schemas.openxmlformats.org/drawingml/2006/diagram">
      <a:lvl1pPr algn="l" defTabSz="914400" eaLnBrk="1" hangingPunct="1" indent="-342900" latinLnBrk="0" marL="342900" rtl="0">
        <a:spcBef>
          <a:spcPct val="20000"/>
        </a:spcBef>
        <a:buFont charset="0" panose="020B0604020202020204" pitchFamily="34" typeface="Arial"/>
        <a:buChar char="•"/>
        <a:defRPr kern="1200" sz="3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charset="0" panose="020B0604020202020204" pitchFamily="34" typeface="Arial"/>
        <a:buChar char="–"/>
        <a:defRPr kern="1200" sz="28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charset="0" panose="020B0604020202020204" pitchFamily="34" typeface="Arial"/>
        <a:buChar char="•"/>
        <a:defRPr kern="1200" sz="24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charset="0" panose="020B0604020202020204" pitchFamily="34" typeface="Arial"/>
        <a:buChar char="–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charset="0" panose="020B0604020202020204" pitchFamily="34" typeface="Arial"/>
        <a:buChar char="»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charset="0" panose="020B0604020202020204" pitchFamily="34"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charset="0" panose="020B0604020202020204" pitchFamily="34"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charset="0" panose="020B0604020202020204" pitchFamily="34"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charset="0" panose="020B0604020202020204" pitchFamily="34"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 xmlns:c="http://schemas.openxmlformats.org/drawingml/2006/chart" xmlns:pic="http://schemas.openxmlformats.org/drawingml/2006/picture" xmlns:dgm="http://schemas.openxmlformats.org/drawingml/2006/diagram">
      <a:defPPr>
        <a:defRPr lang="pt-BR">
          <a:uFillTx/>
        </a:defRPr>
      </a:defPPr>
      <a:lvl1pPr algn="l" defTabSz="914400" eaLnBrk="1" hangingPunct="1" latinLnBrk="0" marL="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standalone="yes" ?><Relationships xmlns="http://schemas.openxmlformats.org/package/2006/relationships"><Relationship Id="rId1" Target="../slideLayouts/slideLayout1.xml" Type="http://schemas.openxmlformats.org/officeDocument/2006/relationships/slideLayout"></Relationship></Relationships>
</file>

<file path=ppt/slides/_rels/slide10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media/image155541212191428028Zw6z1KESQc.jpg" Type="http://schemas.openxmlformats.org/officeDocument/2006/relationships/image"></Relationship></Relationships>
</file>

<file path=ppt/slides/_rels/slide11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media/image155541212191428028Zw6z1KESQc.jpg" Type="http://schemas.openxmlformats.org/officeDocument/2006/relationships/image"></Relationship></Relationships>
</file>

<file path=ppt/slides/_rels/slide12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13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media/image155541212191428028Zw6z1KESQc.jpg" Type="http://schemas.openxmlformats.org/officeDocument/2006/relationships/image"></Relationship></Relationships>
</file>

<file path=ppt/slides/_rels/slide14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media/image155541212191428028Zw6z1KESQc.jpg" Type="http://schemas.openxmlformats.org/officeDocument/2006/relationships/image"></Relationship></Relationships>
</file>

<file path=ppt/slides/_rels/slide15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media/image155541212191428028Zw6z1KESQc.jpg" Type="http://schemas.openxmlformats.org/officeDocument/2006/relationships/image"></Relationship></Relationships>
</file>

<file path=ppt/slides/_rels/slide16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17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18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19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2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20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21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22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23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24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25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26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27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http://www.renex.org/" TargetMode="External" Type="http://schemas.openxmlformats.org/officeDocument/2006/relationships/hyperlink"></Relationship><Relationship Id="rId3" Target="mailto:forproex@ufabc.edu.br" TargetMode="External" Type="http://schemas.openxmlformats.org/officeDocument/2006/relationships/hyperlink"></Relationship><Relationship Id="rId4" Target="mailto:daniel.pansarelli@ufabc.ecu.br" TargetMode="External" Type="http://schemas.openxmlformats.org/officeDocument/2006/relationships/hyperlink"></Relationship></Relationships>
</file>

<file path=ppt/slides/_rels/slide3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4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5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6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7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8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_rels/slide9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/Relationships>
</file>

<file path=ppt/slides/slide1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ctr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685800" y="764704"/>
            <a:ext cx="7772400" cy="1470025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 sz="4000">
                <a:uFillTx/>
                <a:latin charset="0" typeface="Calibri"/>
              </a:rPr>
              <a:t>D</a:t>
            </a:r>
            <a:r>
              <a:rPr dirty="0" lang="pt-BR" smtClean="0" sz="4000">
                <a:uFillTx/>
                <a:latin charset="0" typeface="Calibri"/>
              </a:rPr>
              <a:t>a</a:t>
            </a:r>
            <a:r>
              <a:rPr dirty="0" lang="pt-BR" smtClean="0" sz="4000">
                <a:uFillTx/>
                <a:latin charset="0" typeface="Calibri"/>
              </a:rPr>
              <a:t> </a:t>
            </a:r>
            <a:r>
              <a:rPr dirty="0" lang="pt-BR" smtClean="0" sz="4000">
                <a:uFillTx/>
                <a:latin charset="0" typeface="Calibri"/>
              </a:rPr>
              <a:t>elaboração</a:t>
            </a:r>
            <a:r>
              <a:rPr dirty="0" lang="pt-BR" smtClean="0" sz="4000">
                <a:uFillTx/>
                <a:latin charset="0" typeface="Calibri"/>
              </a:rPr>
              <a:t> </a:t>
            </a:r>
            <a:r>
              <a:rPr dirty="0" lang="pt-BR" smtClean="0" sz="4000">
                <a:uFillTx/>
                <a:latin charset="0" typeface="Calibri"/>
              </a:rPr>
              <a:t>à</a:t>
            </a:r>
            <a:r>
              <a:rPr dirty="0" lang="pt-BR" smtClean="0" sz="4000">
                <a:uFillTx/>
                <a:latin charset="0" typeface="Calibri"/>
              </a:rPr>
              <a:t> </a:t>
            </a:r>
            <a:r>
              <a:rPr dirty="0" lang="pt-BR" smtClean="0" sz="4000">
                <a:uFillTx/>
                <a:latin charset="0" typeface="Calibri"/>
              </a:rPr>
              <a:t>implementação</a:t>
            </a:r>
            <a:r>
              <a:rPr dirty="0" lang="pt-BR" smtClean="0" sz="4000">
                <a:uFillTx/>
                <a:latin charset="0" typeface="Calibri"/>
              </a:rPr>
              <a:t> </a:t>
            </a:r>
            <a:r>
              <a:rPr dirty="0" lang="pt-BR" smtClean="0" sz="4000">
                <a:uFillTx/>
                <a:latin charset="0" typeface="Calibri"/>
              </a:rPr>
              <a:t>d</a:t>
            </a:r>
            <a:r>
              <a:rPr dirty="0" lang="pt-BR" smtClean="0" sz="4000">
                <a:uFillTx/>
                <a:latin charset="0" typeface="Calibri"/>
              </a:rPr>
              <a:t>a</a:t>
            </a:r>
            <a:r>
              <a:rPr dirty="0" lang="pt-BR" smtClean="0" sz="4000">
                <a:uFillTx/>
                <a:latin charset="0" typeface="Calibri"/>
              </a:rPr>
              <a:t>s</a:t>
            </a:r>
            <a:r>
              <a:rPr dirty="0" lang="pt-BR" smtClean="0" sz="4000">
                <a:uFillTx/>
                <a:latin charset="0" typeface="Calibri"/>
              </a:rPr>
              <a:t/>
            </a:r>
            <a:r>
              <a:rPr dirty="0" lang="pt-BR" smtClean="0" sz="4000">
                <a:uFillTx/>
                <a:latin charset="0" typeface="Calibri"/>
              </a:rPr>
              <a:t/>
            </a:r>
            <a:r>
              <a:rPr dirty="0" lang="pt-BR" smtClean="0" sz="4000">
                <a:uFillTx/>
                <a:latin charset="0" typeface="Calibri"/>
              </a:rPr>
              <a:t/>
            </a:r>
            <a:endParaRPr dirty="0" lang="pt-BR" smtClean="0" sz="4000">
              <a:uFillTx/>
              <a:latin charset="0" typeface="Calibri"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Subtítul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sub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1371600" y="2924944"/>
            <a:ext cx="6400800" cy="2713856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>
            <a:normAutofit lnSpcReduction="10000"/>
          </a:bodyPr>
          <a:lstStyle/>
          <a:p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Diretrizes para a Extensão na Educação Superior Brasileira</a:t>
            </a:r>
          </a:p>
          <a:p>
            <a:endParaRPr dirty="0" lang="pt-BR">
              <a:solidFill>
                <a:schemeClr val="tx1">
                  <a:lumMod val="85000"/>
                  <a:lumOff val="15000"/>
                </a:schemeClr>
              </a:solidFill>
              <a:uFillTx/>
            </a:endParaRPr>
          </a:p>
          <a:p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Daniel 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Pansa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r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e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l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l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i</a:t>
            </a:r>
            <a:endParaRPr dirty="0" lang="pt-BR" smtClean="0">
              <a:solidFill>
                <a:schemeClr val="tx1">
                  <a:lumMod val="85000"/>
                  <a:lumOff val="15000"/>
                </a:schemeClr>
              </a:solidFill>
              <a:uFillTx/>
            </a:endParaRPr>
          </a:p>
          <a:p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U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n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B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 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-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 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a</a:t>
            </a:r>
            <a:r>
              <a:rPr dirty="0" err="1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/>
            </a:r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b</a:t>
            </a:r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r</a:t>
            </a:r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i</a:t>
            </a:r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l</a:t>
            </a:r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/</a:t>
            </a:r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2</a:t>
            </a:r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0</a:t>
            </a:r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1</a:t>
            </a:r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>9</a:t>
            </a:r>
            <a:r>
              <a:rPr dirty="0" lang="pt-BR" smtClean="0">
                <a:solidFill>
                  <a:schemeClr val="tx1">
                    <a:lumMod val="85000"/>
                    <a:lumOff val="15000"/>
                  </a:schemeClr>
                </a:solidFill>
                <a:uFillTx/>
              </a:rPr>
              <a:t/>
            </a:r>
            <a:endParaRPr dirty="0" err="1" lang="pt-BR" smtClean="0">
              <a:solidFill>
                <a:schemeClr val="tx1">
                  <a:lumMod val="85000"/>
                  <a:lumOff val="15000"/>
                </a:schemeClr>
              </a:solidFill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>
                <a:uFillTx/>
              </a:rPr>
              <a:t>Interação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t</a:t>
            </a:r>
            <a:r>
              <a:rPr dirty="0" lang="pt-BR">
                <a:uFillTx/>
              </a:rPr>
              <a:t>r</a:t>
            </a:r>
            <a:r>
              <a:rPr dirty="0" lang="pt-BR">
                <a:uFillTx/>
              </a:rPr>
              <a:t>a</a:t>
            </a:r>
            <a:r>
              <a:rPr dirty="0" lang="pt-BR">
                <a:uFillTx/>
              </a:rPr>
              <a:t>n</a:t>
            </a:r>
            <a:r>
              <a:rPr dirty="0" lang="pt-BR">
                <a:uFillTx/>
              </a:rPr>
              <a:t>s</a:t>
            </a:r>
            <a:r>
              <a:rPr dirty="0" lang="pt-BR">
                <a:uFillTx/>
              </a:rPr>
              <a:t>f</a:t>
            </a:r>
            <a:r>
              <a:rPr dirty="0" lang="pt-BR">
                <a:uFillTx/>
              </a:rPr>
              <a:t>o</a:t>
            </a:r>
            <a:r>
              <a:rPr dirty="0" lang="pt-BR">
                <a:uFillTx/>
              </a:rPr>
              <a:t>r</a:t>
            </a:r>
            <a:r>
              <a:rPr dirty="0" lang="pt-BR">
                <a:uFillTx/>
              </a:rPr>
              <a:t>m</a:t>
            </a:r>
            <a:r>
              <a:rPr dirty="0" lang="pt-BR">
                <a:uFillTx/>
              </a:rPr>
              <a:t>a</a:t>
            </a:r>
            <a:r>
              <a:rPr dirty="0" lang="pt-BR">
                <a:uFillTx/>
              </a:rPr>
              <a:t>d</a:t>
            </a:r>
            <a:r>
              <a:rPr dirty="0" lang="pt-BR">
                <a:uFillTx/>
              </a:rPr>
              <a:t>o</a:t>
            </a:r>
            <a:r>
              <a:rPr dirty="0" lang="pt-BR">
                <a:uFillTx/>
              </a:rPr>
              <a:t>r</a:t>
            </a:r>
            <a:r>
              <a:rPr dirty="0" lang="pt-BR">
                <a:uFillTx/>
              </a:rPr>
              <a:t>a</a:t>
            </a:r>
            <a:r>
              <a:rPr dirty="0" lang="pt-BR">
                <a:uFillTx/>
              </a:rPr>
              <a:t/>
            </a:r>
            <a:r>
              <a:rPr dirty="0" lang="pt-BR">
                <a:uFillTx/>
              </a:rPr>
              <a:t/>
            </a:r>
            <a:endParaRPr dirty="0" lang="pt-BR">
              <a:uFillTx/>
            </a:endParaRPr>
          </a:p>
        </p:txBody>
      </p:sp>
      <p:pic>
        <p:nvPicPr>
          <p:cNvPr xmlns:c="http://schemas.openxmlformats.org/drawingml/2006/chart" xmlns:pic="http://schemas.openxmlformats.org/drawingml/2006/picture" xmlns:dgm="http://schemas.openxmlformats.org/drawingml/2006/diagram" descr="41º FORPROEX Nacional será na UFSB" id="4" name="Picture 2"/>
          <p:cNvPicPr xmlns:c="http://schemas.openxmlformats.org/drawingml/2006/chart" xmlns:pic="http://schemas.openxmlformats.org/drawingml/2006/picture" xmlns:dgm="http://schemas.openxmlformats.org/drawingml/2006/diagram">
            <a:picLocks noChangeArrowheads="1" noChangeAspect="1"/>
          </p:cNvPicPr>
          <p:nvPr/>
        </p:nvPicPr>
        <p:blipFill xmlns:c="http://schemas.openxmlformats.org/drawingml/2006/chart" xmlns:pic="http://schemas.openxmlformats.org/drawingml/2006/picture" xmlns:dgm="http://schemas.openxmlformats.org/drawingml/2006/diagram">
          <a:blip r:embed="rId2" cstate="print"/>
          <a:srcRect/>
          <a:stretch>
            <a:fillRect/>
          </a:stretch>
        </p:blipFill>
        <p:spPr xmlns:c="http://schemas.openxmlformats.org/drawingml/2006/chart" xmlns:pic="http://schemas.openxmlformats.org/drawingml/2006/picture" xmlns:dgm="http://schemas.openxmlformats.org/drawingml/2006/diagram" bwMode="auto">
          <a:xfrm>
            <a:off x="10044625" y="19341"/>
            <a:ext cx="2567553" cy="1760147"/>
          </a:xfrm>
          <a:prstGeom prst="rect">
            <a:avLst/>
          </a:prstGeom>
          <a:noFill/>
        </p:spPr>
      </p:pic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244405" y="1668874"/>
            <a:ext cx="8464197" cy="415240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>
            <a:normAutofit/>
          </a:bodyPr>
          <a:lstStyle/>
          <a:p>
            <a:pPr indent="0" marL="0">
              <a:buNone/>
            </a:pPr>
            <a:r>
              <a:rPr b="1" dirty="0" lang="pt-BR" smtClean="0">
                <a:solidFill>
                  <a:srgbClr val="C0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uFillTx/>
              </a:rPr>
              <a:t/>
            </a:r>
          </a:p>
          <a:p>
            <a:pPr indent="-514350" marL="514350">
              <a:buAutoNum type="alphaLcParenR"/>
            </a:pPr>
            <a:r>
              <a:rPr dirty="0" lang="pt-BR" smtClean="0">
                <a:uFillTx/>
              </a:rPr>
              <a:t>Extensão não é apenas “informação”, “comunicação” ou “prestação de serviços”</a:t>
            </a:r>
            <a:endParaRPr dirty="0" lang="pt-BR" smtClean="0">
              <a:uFillTx/>
            </a:endParaRPr>
          </a:p>
          <a:p>
            <a:pPr indent="0" marL="0">
              <a:buNone/>
            </a:pPr>
            <a:endParaRPr dirty="0" lang="pt-BR">
              <a:uFillTx/>
            </a:endParaRPr>
          </a:p>
          <a:p>
            <a:pPr indent="0" marL="0">
              <a:buNone/>
            </a:pPr>
            <a:r>
              <a:rPr dirty="0" err="1" lang="pt-BR" smtClean="0">
                <a:uFillTx/>
              </a:rPr>
              <a:t>Dialogicidade</a:t>
            </a:r>
            <a:r>
              <a:rPr dirty="0" lang="pt-BR" smtClean="0">
                <a:uFillTx/>
              </a:rPr>
              <a:t>: Canal de duas vias</a:t>
            </a:r>
          </a:p>
          <a:p>
            <a:pPr indent="0" marL="0">
              <a:buNone/>
            </a:pPr>
            <a:endParaRPr dirty="0" lang="pt-BR">
              <a:uFillTx/>
            </a:endParaRPr>
          </a:p>
          <a:p>
            <a:pPr indent="0" marL="0">
              <a:buNone/>
            </a:pPr>
            <a:r>
              <a:rPr b="1" dirty="0" lang="pt-BR" smtClean="0">
                <a:uFillTx/>
              </a:rPr>
              <a:t>A comunidade </a:t>
            </a:r>
            <a:r>
              <a:rPr b="1" dirty="0" lang="pt-BR" smtClean="0">
                <a:uFillTx/>
              </a:rPr>
              <a:t>influi, </a:t>
            </a:r>
            <a:r>
              <a:rPr b="1" dirty="0" lang="pt-BR" smtClean="0">
                <a:uFillTx/>
              </a:rPr>
              <a:t>ao interagir com a universidade?</a:t>
            </a:r>
            <a:endParaRPr b="1" dirty="0"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Interação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t</a:t>
            </a:r>
            <a:r>
              <a:rPr dirty="0" lang="pt-BR">
                <a:uFillTx/>
              </a:rPr>
              <a:t>r</a:t>
            </a:r>
            <a:r>
              <a:rPr dirty="0" lang="pt-BR">
                <a:uFillTx/>
              </a:rPr>
              <a:t>a</a:t>
            </a:r>
            <a:r>
              <a:rPr dirty="0" lang="pt-BR">
                <a:uFillTx/>
              </a:rPr>
              <a:t>n</a:t>
            </a:r>
            <a:r>
              <a:rPr dirty="0" lang="pt-BR">
                <a:uFillTx/>
              </a:rPr>
              <a:t>s</a:t>
            </a:r>
            <a:r>
              <a:rPr dirty="0" lang="pt-BR">
                <a:uFillTx/>
              </a:rPr>
              <a:t>f</a:t>
            </a:r>
            <a:r>
              <a:rPr dirty="0" lang="pt-BR">
                <a:uFillTx/>
              </a:rPr>
              <a:t>o</a:t>
            </a:r>
            <a:r>
              <a:rPr dirty="0" lang="pt-BR">
                <a:uFillTx/>
              </a:rPr>
              <a:t>r</a:t>
            </a:r>
            <a:r>
              <a:rPr dirty="0" lang="pt-BR">
                <a:uFillTx/>
              </a:rPr>
              <a:t>m</a:t>
            </a:r>
            <a:r>
              <a:rPr dirty="0" lang="pt-BR">
                <a:uFillTx/>
              </a:rPr>
              <a:t>a</a:t>
            </a:r>
            <a:r>
              <a:rPr dirty="0" lang="pt-BR">
                <a:uFillTx/>
              </a:rPr>
              <a:t>d</a:t>
            </a:r>
            <a:r>
              <a:rPr dirty="0" lang="pt-BR">
                <a:uFillTx/>
              </a:rPr>
              <a:t>o</a:t>
            </a:r>
            <a:r>
              <a:rPr dirty="0" lang="pt-BR">
                <a:uFillTx/>
              </a:rPr>
              <a:t>r</a:t>
            </a:r>
            <a:r>
              <a:rPr dirty="0" lang="pt-BR">
                <a:uFillTx/>
              </a:rPr>
              <a:t>a</a:t>
            </a:r>
            <a:r>
              <a:rPr dirty="0" lang="pt-BR">
                <a:uFillTx/>
              </a:rPr>
              <a:t/>
            </a:r>
            <a:r>
              <a:rPr dirty="0" lang="pt-BR">
                <a:uFillTx/>
              </a:rPr>
              <a:t/>
            </a:r>
            <a:endParaRPr dirty="0" lang="pt-BR">
              <a:uFillTx/>
            </a:endParaRPr>
          </a:p>
        </p:txBody>
      </p:sp>
      <p:pic>
        <p:nvPicPr>
          <p:cNvPr xmlns:c="http://schemas.openxmlformats.org/drawingml/2006/chart" xmlns:pic="http://schemas.openxmlformats.org/drawingml/2006/picture" xmlns:dgm="http://schemas.openxmlformats.org/drawingml/2006/diagram" descr="41º FORPROEX Nacional será na UFSB" id="4" name="Picture 2"/>
          <p:cNvPicPr xmlns:c="http://schemas.openxmlformats.org/drawingml/2006/chart" xmlns:pic="http://schemas.openxmlformats.org/drawingml/2006/picture" xmlns:dgm="http://schemas.openxmlformats.org/drawingml/2006/diagram">
            <a:picLocks noChangeArrowheads="1" noChangeAspect="1"/>
          </p:cNvPicPr>
          <p:nvPr/>
        </p:nvPicPr>
        <p:blipFill xmlns:c="http://schemas.openxmlformats.org/drawingml/2006/chart" xmlns:pic="http://schemas.openxmlformats.org/drawingml/2006/picture" xmlns:dgm="http://schemas.openxmlformats.org/drawingml/2006/diagram">
          <a:blip r:embed="rId2" cstate="print"/>
          <a:srcRect/>
          <a:stretch>
            <a:fillRect/>
          </a:stretch>
        </p:blipFill>
        <p:spPr xmlns:c="http://schemas.openxmlformats.org/drawingml/2006/chart" xmlns:pic="http://schemas.openxmlformats.org/drawingml/2006/picture" xmlns:dgm="http://schemas.openxmlformats.org/drawingml/2006/diagram" bwMode="auto">
          <a:xfrm>
            <a:off x="10044625" y="19341"/>
            <a:ext cx="2567553" cy="1760147"/>
          </a:xfrm>
          <a:prstGeom prst="rect">
            <a:avLst/>
          </a:prstGeom>
          <a:noFill/>
        </p:spPr>
      </p:pic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343635" y="1219632"/>
            <a:ext cx="8412628" cy="4351338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>
            <a:normAutofit lnSpcReduction="10000"/>
          </a:bodyPr>
          <a:lstStyle/>
          <a:p>
            <a:pPr indent="-457200" marL="457200">
              <a:lnSpc>
                <a:spcPct val="150000"/>
              </a:lnSpc>
              <a:buNone/>
            </a:pPr>
            <a:r>
              <a:rPr b="0" baseline="0" i="0" strike="noStrike" sz="2800" u="none">
                <a:solidFill>
                  <a:srgbClr val="000000"/>
                </a:solidFill>
                <a:uFillTx/>
                <a:latin charset="0" typeface="Calibri"/>
              </a:rPr>
              <a:t>"</a:t>
            </a:r>
            <a:r>
              <a:rPr b="0" baseline="0" i="0" strike="noStrike" sz="2800" u="none">
                <a:solidFill>
                  <a:srgbClr val="000000"/>
                </a:solidFill>
                <a:uFillTx/>
                <a:latin charset="0" typeface="Calibri"/>
              </a:rPr>
              <a:t>A</a:t>
            </a:r>
            <a:r>
              <a:rPr b="0" baseline="0" i="0" strike="noStrike" sz="2800" u="none">
                <a:solidFill>
                  <a:srgbClr val="000000"/>
                </a:solidFill>
                <a:uFillTx/>
                <a:latin charset="0" typeface="Calibri"/>
              </a:rPr>
              <a:t> </a:t>
            </a:r>
            <a:r>
              <a:rPr b="0" baseline="0" i="0" strike="noStrike" sz="2800" u="none">
                <a:solidFill>
                  <a:srgbClr val="000000"/>
                </a:solidFill>
                <a:uFillTx/>
                <a:latin charset="0" typeface="Calibri"/>
              </a:rPr>
              <a:t/>
            </a:r>
            <a:r>
              <a:rPr b="0" baseline="0" i="0" strike="noStrike" sz="2800" u="none">
                <a:solidFill>
                  <a:srgbClr val="000000"/>
                </a:solidFill>
                <a:uFillTx/>
                <a:latin charset="0" typeface="Calibri"/>
              </a:rPr>
              <a:t>diretriz </a:t>
            </a:r>
            <a:r>
              <a:rPr b="1" baseline="0" i="0" strike="noStrike" sz="2800" u="none">
                <a:solidFill>
                  <a:srgbClr val="C00000"/>
                </a:solidFill>
                <a:uFillTx/>
                <a:latin charset="0" typeface="Calibri"/>
              </a:rPr>
              <a:t>Interação dialógica </a:t>
            </a:r>
            <a:r>
              <a:rPr b="0" baseline="0" i="0" strike="noStrike" sz="2800" u="none">
                <a:solidFill>
                  <a:srgbClr val="000000"/>
                </a:solidFill>
                <a:uFillTx/>
                <a:latin charset="0" typeface="Calibri"/>
              </a:rPr>
              <a:t>orienta o desenvolvimento de relações entre Universidade e </a:t>
            </a:r>
            <a:r>
              <a:rPr b="0" baseline="0" i="0" strike="noStrike" sz="2800" u="none">
                <a:solidFill>
                  <a:srgbClr val="000000"/>
                </a:solidFill>
                <a:uFillTx/>
                <a:latin charset="0" typeface="Calibri"/>
              </a:rPr>
              <a:t>setores </a:t>
            </a:r>
            <a:r>
              <a:rPr b="0" baseline="0" i="0" strike="noStrike" sz="2800" u="none">
                <a:solidFill>
                  <a:srgbClr val="000000"/>
                </a:solidFill>
                <a:uFillTx/>
                <a:latin charset="0" typeface="Calibri"/>
              </a:rPr>
              <a:t>sociais marcadas pelo diálogo e troca de saberes, [...] pela ideia de aliança com movimentos, setores e organizações sociais. Não se trata mais de ‘estender à sociedade o conhecimento acumulado pela Universidade’, mas de produzir, em interação com a sociedade, um conhecimento novo</a:t>
            </a:r>
            <a:r>
              <a:rPr b="0" baseline="0" i="0" strike="noStrike" sz="2800" u="none">
                <a:solidFill>
                  <a:srgbClr val="000000"/>
                </a:solidFill>
                <a:uFillTx/>
                <a:latin charset="0" typeface="Calibri"/>
              </a:rPr>
              <a:t>.</a:t>
            </a:r>
            <a:r>
              <a:rPr b="0" baseline="0" i="0" strike="noStrike" sz="2800" u="none">
                <a:solidFill>
                  <a:srgbClr val="000000"/>
                </a:solidFill>
                <a:uFillTx/>
                <a:latin charset="0" typeface="Calibri"/>
              </a:rPr>
              <a:t>"</a:t>
            </a:r>
            <a:r>
              <a:rPr dirty="0" lang="pt-BR" smtClean="0">
                <a:uFillTx/>
              </a:rPr>
              <a:t/>
            </a: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CaixaDeTexto 4"/>
          <p:cNvSpPr xmlns:c="http://schemas.openxmlformats.org/drawingml/2006/chart" xmlns:pic="http://schemas.openxmlformats.org/drawingml/2006/picture" xmlns:dgm="http://schemas.openxmlformats.org/drawingml/2006/diagram" txBox="1">
            <a:spLocks/>
          </p:cNvSpPr>
          <p:nvPr/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6711047" y="5976258"/>
            <a:ext cx="5317481" cy="400110"/>
          </a:xfrm>
          <a:prstGeom prst="rect">
            <a:avLst/>
          </a:prstGeom>
          <a:noFill/>
        </p:spPr>
        <p:txBody xmlns:c="http://schemas.openxmlformats.org/drawingml/2006/chart" xmlns:pic="http://schemas.openxmlformats.org/drawingml/2006/picture" xmlns:dgm="http://schemas.openxmlformats.org/drawingml/2006/diagram">
          <a:bodyPr rtlCol="0" wrap="none">
            <a:spAutoFit/>
          </a:bodyPr>
          <a:lstStyle/>
          <a:p>
            <a:r>
              <a:rPr dirty="0" i="1" lang="pt-BR" smtClean="0" sz="2000">
                <a:solidFill>
                  <a:srgbClr val="000000"/>
                </a:solidFill>
                <a:uFillTx/>
              </a:rPr>
              <a:t>Política Nacional de Extensão Universitária</a:t>
            </a:r>
            <a:r>
              <a:rPr dirty="0" lang="pt-BR" smtClean="0" sz="2000">
                <a:solidFill>
                  <a:srgbClr val="000000"/>
                </a:solidFill>
                <a:uFillTx/>
              </a:rPr>
              <a:t>, 2012.</a:t>
            </a:r>
            <a:endParaRPr dirty="0" lang="pt-BR" sz="2000">
              <a:solidFill>
                <a:srgbClr val="000000"/>
              </a:solidFill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270111" y="2430991"/>
            <a:ext cx="8229600" cy="452596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>
                <a:uFillTx/>
              </a:rPr>
              <a:t>Art. 4º As atividades de extensão devem compor, </a:t>
            </a:r>
            <a:r>
              <a:rPr b="1">
                <a:solidFill>
                  <a:srgbClr val="980000"/>
                </a:solidFill>
                <a:uFillTx/>
              </a:rPr>
              <a:t>no mínimo, 10% (dez por cento) do total da carga horária curricular estudantil</a:t>
            </a:r>
            <a:r>
              <a:rPr>
                <a:uFillTx/>
              </a:rPr>
              <a:t> dos cursos de graduação, as quais deverão fazer parte da matriz curricular dos cursos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</a:p>
          <a:p>
            <a:pPr indent="0" marL="0">
              <a:buNone/>
            </a:pPr>
            <a:r>
              <a:rPr dirty="0" lang="pt-BR">
                <a:uFillTx/>
              </a:rPr>
              <a:t/>
            </a:r>
            <a:endParaRPr dirty="0" lang="pt-BR" smtClean="0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>Orientadores do processo</a:t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525560" y="1464630"/>
            <a:ext cx="7846766" cy="4447714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pPr indent="-514350" marL="514350">
              <a:buAutoNum type="alphaLcParenR"/>
            </a:pPr>
            <a:r>
              <a:rPr dirty="0" lang="pt-BR" smtClean="0">
                <a:uFillTx/>
              </a:rPr>
              <a:t>Respeitar a autonomia universitária e os contextos </a:t>
            </a:r>
            <a:r>
              <a:rPr dirty="0" lang="pt-BR" smtClean="0">
                <a:uFillTx/>
              </a:rPr>
              <a:t>loca</a:t>
            </a:r>
            <a:r>
              <a:rPr dirty="0" lang="pt-BR" smtClean="0">
                <a:uFillTx/>
              </a:rPr>
              <a:t>i</a:t>
            </a:r>
            <a:r>
              <a:rPr dirty="0" lang="pt-BR" smtClean="0">
                <a:uFillTx/>
              </a:rPr>
              <a:t>s</a:t>
            </a:r>
          </a:p>
          <a:p>
            <a:pPr indent="-514350" marL="514350">
              <a:buAutoNum type="alphaLcParenR"/>
            </a:pPr>
            <a:r>
              <a:rPr dirty="0" lang="pt-BR" smtClean="0">
                <a:uFillTx/>
              </a:rPr>
              <a:t>Não ampliação da carga horária dos curso</a:t>
            </a:r>
            <a:r>
              <a:rPr dirty="0" lang="pt-BR" smtClean="0">
                <a:uFillTx/>
              </a:rPr>
              <a:t>s</a:t>
            </a:r>
          </a:p>
          <a:p>
            <a:pPr indent="-514350" marL="514350">
              <a:buAutoNum type="alphaLcParenR"/>
            </a:pPr>
            <a:r>
              <a:rPr dirty="0" lang="pt-BR" smtClean="0">
                <a:uFillTx/>
              </a:rPr>
              <a:t>Dinamização das práticas pedagógicas no ensino de </a:t>
            </a:r>
            <a:r>
              <a:rPr dirty="0" lang="pt-BR" smtClean="0">
                <a:uFillTx/>
              </a:rPr>
              <a:t>graduaçã</a:t>
            </a:r>
            <a:r>
              <a:rPr dirty="0" lang="pt-BR" smtClean="0">
                <a:uFillTx/>
              </a:rPr>
              <a:t>o</a:t>
            </a:r>
            <a:endParaRPr dirty="0" lang="pt-BR" smtClean="0">
              <a:uFillTx/>
            </a:endParaRPr>
          </a:p>
          <a:p>
            <a:pPr indent="-514350" marL="514350">
              <a:buAutoNum type="alphaLcParenR"/>
            </a:pPr>
            <a:r>
              <a:rPr dirty="0" lang="pt-BR" smtClean="0">
                <a:uFillTx/>
              </a:rPr>
              <a:t>Manutenção no número de créditos conferidos a docentes e discentes</a:t>
            </a:r>
          </a:p>
          <a:p>
            <a:pPr indent="0" marL="0">
              <a:buNone/>
            </a:pPr>
            <a:endParaRPr dirty="0" lang="pt-BR">
              <a:uFillTx/>
            </a:endParaRPr>
          </a:p>
        </p:txBody>
      </p:sp>
      <p:pic>
        <p:nvPicPr>
          <p:cNvPr xmlns:c="http://schemas.openxmlformats.org/drawingml/2006/chart" xmlns:pic="http://schemas.openxmlformats.org/drawingml/2006/picture" xmlns:dgm="http://schemas.openxmlformats.org/drawingml/2006/diagram" descr="41º FORPROEX Nacional será na UFSB" id="4" name="Picture 2"/>
          <p:cNvPicPr xmlns:c="http://schemas.openxmlformats.org/drawingml/2006/chart" xmlns:pic="http://schemas.openxmlformats.org/drawingml/2006/picture" xmlns:dgm="http://schemas.openxmlformats.org/drawingml/2006/diagram">
            <a:picLocks noChangeArrowheads="1" noChangeAspect="1"/>
          </p:cNvPicPr>
          <p:nvPr/>
        </p:nvPicPr>
        <p:blipFill xmlns:c="http://schemas.openxmlformats.org/drawingml/2006/chart" xmlns:pic="http://schemas.openxmlformats.org/drawingml/2006/picture" xmlns:dgm="http://schemas.openxmlformats.org/drawingml/2006/diagram">
          <a:blip r:embed="rId2" cstate="print"/>
          <a:srcRect/>
          <a:stretch>
            <a:fillRect/>
          </a:stretch>
        </p:blipFill>
        <p:spPr xmlns:c="http://schemas.openxmlformats.org/drawingml/2006/chart" xmlns:pic="http://schemas.openxmlformats.org/drawingml/2006/picture" xmlns:dgm="http://schemas.openxmlformats.org/drawingml/2006/diagram" bwMode="auto">
          <a:xfrm>
            <a:off x="10044625" y="19341"/>
            <a:ext cx="2567553" cy="1760147"/>
          </a:xfrm>
          <a:prstGeom prst="rect">
            <a:avLst/>
          </a:prstGeom>
          <a:noFill/>
        </p:spPr>
      </p:pic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Estratégias</a:t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18376" y="1188572"/>
            <a:ext cx="9080664" cy="4351338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 sz="3000">
                <a:uFillTx/>
                <a:latin charset="0" typeface="Calibri"/>
              </a:rPr>
              <a:t>Ministrar determinados </a:t>
            </a:r>
            <a:r>
              <a:rPr b="1" dirty="0" lang="pt-BR" smtClean="0" sz="3000" u="sng">
                <a:solidFill>
                  <a:srgbClr val="C00000"/>
                </a:solidFill>
                <a:uFillTx/>
                <a:latin charset="0" typeface="Calibri"/>
              </a:rPr>
              <a:t>conteúdos programáticos</a:t>
            </a:r>
            <a:r>
              <a:rPr b="1" dirty="0" lang="pt-BR" smtClean="0" sz="3000" u="sng">
                <a:uFillTx/>
                <a:latin charset="0" typeface="Calibri"/>
              </a:rPr>
              <a:t> </a:t>
            </a:r>
            <a:r>
              <a:rPr dirty="0" lang="pt-BR" smtClean="0" sz="3000">
                <a:uFillTx/>
                <a:latin charset="0" typeface="Calibri"/>
              </a:rPr>
              <a:t>ou buscar a consecução de determinados </a:t>
            </a:r>
            <a:r>
              <a:rPr b="1" dirty="0" lang="pt-BR" smtClean="0" sz="3000" u="sng">
                <a:solidFill>
                  <a:srgbClr val="C00000"/>
                </a:solidFill>
                <a:uFillTx/>
                <a:latin charset="0" typeface="Calibri"/>
              </a:rPr>
              <a:t>objetivos de aprendizagem</a:t>
            </a:r>
            <a:r>
              <a:rPr dirty="0" lang="pt-BR" smtClean="0" sz="3000">
                <a:uFillTx/>
                <a:latin charset="0" typeface="Calibri"/>
              </a:rPr>
              <a:t> por meio da realização de ações de extensão, em lugar das </a:t>
            </a:r>
            <a:r>
              <a:rPr b="1" dirty="0" lang="pt-BR" smtClean="0" sz="3000" u="sng">
                <a:solidFill>
                  <a:srgbClr val="C00000"/>
                </a:solidFill>
                <a:uFillTx/>
                <a:latin charset="0" typeface="Calibri"/>
              </a:rPr>
              <a:t>metodologias</a:t>
            </a:r>
            <a:r>
              <a:rPr b="1" dirty="0" lang="pt-BR" smtClean="0" sz="3000" u="sng">
                <a:uFillTx/>
                <a:latin charset="0" typeface="Calibri"/>
              </a:rPr>
              <a:t> </a:t>
            </a:r>
            <a:r>
              <a:rPr dirty="0" lang="pt-BR" smtClean="0" sz="3000">
                <a:uFillTx/>
                <a:latin charset="0" typeface="Calibri"/>
              </a:rPr>
              <a:t>tradicionais (aulas teóricas ou práticas laboratoriais)</a:t>
            </a:r>
            <a:endParaRPr dirty="0" lang="pt-BR" smtClean="0" sz="3000">
              <a:uFillTx/>
              <a:latin charset="0" typeface="Calibri"/>
            </a:endParaRPr>
          </a:p>
          <a:p>
            <a:r>
              <a:rPr dirty="0" lang="pt-BR" smtClean="0" sz="3000">
                <a:uFillTx/>
                <a:latin charset="0" typeface="Calibri"/>
              </a:rPr>
              <a:t>Não há prejuízos quanto aos </a:t>
            </a:r>
            <a:r>
              <a:rPr b="1" dirty="0" lang="pt-BR" smtClean="0" sz="3000" u="sng">
                <a:solidFill>
                  <a:srgbClr val="C00000"/>
                </a:solidFill>
                <a:uFillTx/>
                <a:latin charset="0" typeface="Calibri"/>
              </a:rPr>
              <a:t>conteúdos</a:t>
            </a:r>
            <a:r>
              <a:rPr dirty="0" lang="pt-BR" smtClean="0" sz="3000">
                <a:uFillTx/>
                <a:latin charset="0" typeface="Calibri"/>
              </a:rPr>
              <a:t> ou quanto aos </a:t>
            </a:r>
            <a:r>
              <a:rPr b="1" dirty="0" lang="pt-BR" smtClean="0" sz="3000" u="sng">
                <a:solidFill>
                  <a:srgbClr val="C00000"/>
                </a:solidFill>
                <a:uFillTx/>
                <a:latin charset="0" typeface="Calibri"/>
              </a:rPr>
              <a:t>objetivo</a:t>
            </a:r>
            <a:r>
              <a:rPr b="1" dirty="0" lang="pt-BR" smtClean="0" sz="3000" u="sng">
                <a:solidFill>
                  <a:srgbClr val="C00000"/>
                </a:solidFill>
                <a:uFillTx/>
                <a:latin charset="0" typeface="Calibri"/>
              </a:rPr>
              <a:t>s</a:t>
            </a:r>
            <a:endParaRPr b="1" dirty="0" lang="pt-BR" smtClean="0" sz="3000" u="sng">
              <a:solidFill>
                <a:srgbClr val="C00000"/>
              </a:solidFill>
              <a:uFillTx/>
              <a:latin charset="0" typeface="Calibri"/>
            </a:endParaRPr>
          </a:p>
          <a:p>
            <a:r>
              <a:rPr dirty="0" lang="pt-BR" smtClean="0" sz="3000">
                <a:uFillTx/>
                <a:latin charset="0" typeface="Calibri"/>
              </a:rPr>
              <a:t>Não há necessidade maior de </a:t>
            </a:r>
            <a:r>
              <a:rPr b="1" dirty="0" lang="pt-BR" smtClean="0" sz="3000" u="sng">
                <a:solidFill>
                  <a:srgbClr val="C00000"/>
                </a:solidFill>
                <a:uFillTx/>
                <a:latin charset="0" typeface="Calibri"/>
              </a:rPr>
              <a:t>alocação de docentes ou de espaço</a:t>
            </a:r>
            <a:r>
              <a:rPr b="1" dirty="0" lang="pt-BR" smtClean="0" sz="3000" u="sng">
                <a:uFillTx/>
                <a:latin charset="0" typeface="Calibri"/>
              </a:rPr>
              <a:t> </a:t>
            </a:r>
            <a:r>
              <a:rPr dirty="0" lang="pt-BR" smtClean="0" sz="3000">
                <a:uFillTx/>
                <a:latin charset="0" typeface="Calibri"/>
              </a:rPr>
              <a:t>físico para as atividades</a:t>
            </a:r>
            <a:endParaRPr dirty="0" lang="pt-BR" smtClean="0" sz="3000">
              <a:uFillTx/>
              <a:latin charset="0" typeface="Calibri"/>
            </a:endParaRPr>
          </a:p>
        </p:txBody>
      </p:sp>
      <p:pic>
        <p:nvPicPr>
          <p:cNvPr xmlns:c="http://schemas.openxmlformats.org/drawingml/2006/chart" xmlns:pic="http://schemas.openxmlformats.org/drawingml/2006/picture" xmlns:dgm="http://schemas.openxmlformats.org/drawingml/2006/diagram" descr="41º FORPROEX Nacional será na UFSB" id="4" name="Picture 2"/>
          <p:cNvPicPr xmlns:c="http://schemas.openxmlformats.org/drawingml/2006/chart" xmlns:pic="http://schemas.openxmlformats.org/drawingml/2006/picture" xmlns:dgm="http://schemas.openxmlformats.org/drawingml/2006/diagram">
            <a:picLocks noChangeArrowheads="1" noChangeAspect="1"/>
          </p:cNvPicPr>
          <p:nvPr/>
        </p:nvPicPr>
        <p:blipFill xmlns:c="http://schemas.openxmlformats.org/drawingml/2006/chart" xmlns:pic="http://schemas.openxmlformats.org/drawingml/2006/picture" xmlns:dgm="http://schemas.openxmlformats.org/drawingml/2006/diagram">
          <a:blip r:embed="rId2" cstate="print"/>
          <a:srcRect/>
          <a:stretch>
            <a:fillRect/>
          </a:stretch>
        </p:blipFill>
        <p:spPr xmlns:c="http://schemas.openxmlformats.org/drawingml/2006/chart" xmlns:pic="http://schemas.openxmlformats.org/drawingml/2006/picture" xmlns:dgm="http://schemas.openxmlformats.org/drawingml/2006/diagram" bwMode="auto">
          <a:xfrm>
            <a:off x="10044625" y="19341"/>
            <a:ext cx="2567553" cy="1760147"/>
          </a:xfrm>
          <a:prstGeom prst="rect">
            <a:avLst/>
          </a:prstGeom>
          <a:noFill/>
        </p:spPr>
      </p:pic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Organização prática</a:t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48380" y="1323745"/>
            <a:ext cx="8407113" cy="4351338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>
            <a:normAutofit/>
          </a:bodyPr>
          <a:lstStyle/>
          <a:p>
            <a:r>
              <a:rPr dirty="0" lang="pt-BR" smtClean="0" sz="2400">
                <a:uFillTx/>
              </a:rPr>
              <a:t>Reservar espaço para atividades de extensão na </a:t>
            </a:r>
            <a:r>
              <a:rPr b="1" dirty="0" lang="pt-BR" smtClean="0" sz="2400" u="sng">
                <a:solidFill>
                  <a:srgbClr val="C00000"/>
                </a:solidFill>
                <a:uFillTx/>
              </a:rPr>
              <a:t>matriz curricular</a:t>
            </a:r>
            <a:r>
              <a:rPr b="1" dirty="0" lang="pt-BR" smtClean="0" sz="2400">
                <a:uFillTx/>
              </a:rPr>
              <a:t> </a:t>
            </a:r>
            <a:r>
              <a:rPr dirty="0" lang="pt-BR" smtClean="0" sz="2400">
                <a:uFillTx/>
              </a:rPr>
              <a:t>e na </a:t>
            </a:r>
            <a:r>
              <a:rPr b="1" dirty="0" lang="pt-BR" smtClean="0" sz="2400" u="sng">
                <a:solidFill>
                  <a:srgbClr val="C00000"/>
                </a:solidFill>
                <a:uFillTx/>
              </a:rPr>
              <a:t>grade horária</a:t>
            </a:r>
          </a:p>
          <a:p>
            <a:endParaRPr dirty="0" lang="pt-BR" sz="2400">
              <a:uFillTx/>
            </a:endParaRPr>
          </a:p>
          <a:p>
            <a:r>
              <a:rPr dirty="0" lang="pt-BR" smtClean="0" sz="2400">
                <a:uFillTx/>
              </a:rPr>
              <a:t>Se possível, alocar diversas atividades de extensão nos </a:t>
            </a:r>
            <a:r>
              <a:rPr b="1" dirty="0" lang="pt-BR" smtClean="0" sz="2400" u="sng">
                <a:solidFill>
                  <a:srgbClr val="C00000"/>
                </a:solidFill>
                <a:uFillTx/>
              </a:rPr>
              <a:t>mesmos dias e horários</a:t>
            </a:r>
            <a:r>
              <a:rPr dirty="0" lang="pt-BR" smtClean="0" sz="2400">
                <a:uFillTx/>
              </a:rPr>
              <a:t>, oferecendo uma gama maior de opções aos estudantes (exemplo: matrículas dentro de uma mesma unidade acadêmica, não apenas no curso)</a:t>
            </a:r>
          </a:p>
          <a:p>
            <a:endParaRPr dirty="0" lang="pt-BR" sz="2400">
              <a:uFillTx/>
            </a:endParaRPr>
          </a:p>
          <a:p>
            <a:r>
              <a:rPr dirty="0" lang="pt-BR" smtClean="0" sz="2400">
                <a:uFillTx/>
              </a:rPr>
              <a:t>Facultar ao estudante o cumprimento dos créditos em </a:t>
            </a:r>
            <a:r>
              <a:rPr b="1" dirty="0" lang="pt-BR" smtClean="0" sz="2400" u="sng">
                <a:solidFill>
                  <a:srgbClr val="C00000"/>
                </a:solidFill>
                <a:uFillTx/>
              </a:rPr>
              <a:t>outras atividades de extensão</a:t>
            </a:r>
            <a:r>
              <a:rPr b="1" dirty="0" lang="pt-BR" smtClean="0" sz="2400">
                <a:uFillTx/>
              </a:rPr>
              <a:t> </a:t>
            </a:r>
            <a:r>
              <a:rPr dirty="0" lang="pt-BR" smtClean="0" sz="2400">
                <a:uFillTx/>
              </a:rPr>
              <a:t>da Universidad</a:t>
            </a:r>
            <a:r>
              <a:rPr dirty="0" lang="pt-BR" smtClean="0" sz="2400">
                <a:uFillTx/>
              </a:rPr>
              <a:t>e</a:t>
            </a:r>
            <a:r>
              <a:rPr b="1" dirty="0" lang="pt-BR" smtClean="0" sz="2400" u="sng">
                <a:solidFill>
                  <a:srgbClr val="C00000"/>
                </a:solidFill>
                <a:uFillTx/>
              </a:rPr>
              <a:t/>
            </a:r>
          </a:p>
        </p:txBody>
      </p:sp>
      <p:pic>
        <p:nvPicPr>
          <p:cNvPr xmlns:c="http://schemas.openxmlformats.org/drawingml/2006/chart" xmlns:pic="http://schemas.openxmlformats.org/drawingml/2006/picture" xmlns:dgm="http://schemas.openxmlformats.org/drawingml/2006/diagram" descr="41º FORPROEX Nacional será na UFSB" id="4" name="Picture 2"/>
          <p:cNvPicPr xmlns:c="http://schemas.openxmlformats.org/drawingml/2006/chart" xmlns:pic="http://schemas.openxmlformats.org/drawingml/2006/picture" xmlns:dgm="http://schemas.openxmlformats.org/drawingml/2006/diagram">
            <a:picLocks noChangeArrowheads="1" noChangeAspect="1"/>
          </p:cNvPicPr>
          <p:nvPr/>
        </p:nvPicPr>
        <p:blipFill xmlns:c="http://schemas.openxmlformats.org/drawingml/2006/chart" xmlns:pic="http://schemas.openxmlformats.org/drawingml/2006/picture" xmlns:dgm="http://schemas.openxmlformats.org/drawingml/2006/diagram">
          <a:blip r:embed="rId2" cstate="print"/>
          <a:srcRect/>
          <a:stretch>
            <a:fillRect/>
          </a:stretch>
        </p:blipFill>
        <p:spPr xmlns:c="http://schemas.openxmlformats.org/drawingml/2006/chart" xmlns:pic="http://schemas.openxmlformats.org/drawingml/2006/picture" xmlns:dgm="http://schemas.openxmlformats.org/drawingml/2006/diagram" bwMode="auto">
          <a:xfrm>
            <a:off x="10044625" y="19341"/>
            <a:ext cx="2567553" cy="1760147"/>
          </a:xfrm>
          <a:prstGeom prst="rect">
            <a:avLst/>
          </a:prstGeom>
          <a:noFill/>
        </p:spPr>
      </p:pic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r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.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5</a:t>
            </a:r>
            <a:r>
              <a:rPr dirty="0" lang="pt-BR" smtClean="0">
                <a:uFillTx/>
              </a:rPr>
              <a:t>º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i</a:t>
            </a:r>
            <a:r>
              <a:rPr dirty="0" lang="pt-BR" smtClean="0">
                <a:uFillTx/>
              </a:rPr>
              <a:t>r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r</a:t>
            </a:r>
            <a:r>
              <a:rPr dirty="0" lang="pt-BR" smtClean="0">
                <a:uFillTx/>
              </a:rPr>
              <a:t>i</a:t>
            </a:r>
            <a:r>
              <a:rPr dirty="0" lang="pt-BR" smtClean="0">
                <a:uFillTx/>
              </a:rPr>
              <a:t>z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:</a:t>
            </a:r>
          </a:p>
          <a:p>
            <a:pPr indent="0" marL="0">
              <a:buNone/>
            </a:pPr>
            <a:r>
              <a:rPr dirty="0" lang="pt-BR" smtClean="0">
                <a:uFillTx/>
              </a:rPr>
              <a:t>I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-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a interação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dialóg</a:t>
            </a:r>
            <a:r>
              <a:rPr dirty="0" lang="pt-BR" smtClean="0">
                <a:uFillTx/>
              </a:rPr>
              <a:t>i</a:t>
            </a:r>
            <a:r>
              <a:rPr dirty="0" lang="pt-BR" smtClean="0">
                <a:uFillTx/>
              </a:rPr>
              <a:t>c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endParaRPr dirty="0" lang="pt-BR" smtClean="0">
              <a:uFillTx/>
            </a:endParaRPr>
          </a:p>
          <a:p>
            <a:pPr indent="0" marL="0">
              <a:buNone/>
            </a:pPr>
            <a:r>
              <a:rPr dirty="0" lang="pt-BR" smtClean="0">
                <a:uFillTx/>
              </a:rPr>
              <a:t>[</a:t>
            </a:r>
            <a:r>
              <a:rPr dirty="0" lang="pt-BR" smtClean="0">
                <a:uFillTx/>
              </a:rPr>
              <a:t>.</a:t>
            </a:r>
            <a:r>
              <a:rPr dirty="0" lang="pt-BR" smtClean="0">
                <a:uFillTx/>
              </a:rPr>
              <a:t>.</a:t>
            </a:r>
            <a:r>
              <a:rPr dirty="0" lang="pt-BR" smtClean="0">
                <a:uFillTx/>
              </a:rPr>
              <a:t>.</a:t>
            </a:r>
            <a:r>
              <a:rPr dirty="0" lang="pt-BR" smtClean="0">
                <a:uFillTx/>
              </a:rPr>
              <a:t>]</a:t>
            </a:r>
            <a:endParaRPr dirty="0" lang="pt-BR" smtClean="0">
              <a:uFillTx/>
            </a:endParaRPr>
          </a:p>
          <a:p>
            <a:pPr indent="0" marL="0">
              <a:buNone/>
            </a:pPr>
            <a:r>
              <a:rPr>
                <a:uFillTx/>
              </a:rPr>
              <a:t>III - a produção de mudanças na própria instituição superior e nos demais setores da sociedade, a partir da construção e aplicação de conhecimentos, bem como por outras atividades acadêmicas e sociais;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 smtClean="0">
              <a:uFillTx/>
            </a:endParaRPr>
          </a:p>
          <a:p>
            <a:pPr indent="0" marL="0">
              <a:buNone/>
            </a:pPr>
            <a:r>
              <a:rPr dirty="0" lang="pt-BR" smtClean="0">
                <a:uFillTx/>
              </a:rPr>
              <a:t/>
            </a:r>
          </a:p>
          <a:p>
            <a:pPr indent="0" marL="0">
              <a:buNone/>
            </a:pPr>
            <a:r>
              <a:rPr dirty="0" lang="pt-BR">
                <a:uFillTx/>
              </a:rPr>
              <a:t/>
            </a:r>
            <a:endParaRPr dirty="0" lang="pt-BR" smtClean="0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 dirty="0" lang="pt-BR" smtClean="0" sz="2300">
                <a:uFillTx/>
                <a:latin charset="0" typeface="Calibri"/>
              </a:rPr>
              <a:t>A</a:t>
            </a:r>
            <a:r>
              <a:rPr dirty="0" lang="pt-BR" smtClean="0" sz="2300">
                <a:uFillTx/>
                <a:latin charset="0" typeface="Calibri"/>
              </a:rPr>
              <a:t>r</a:t>
            </a:r>
            <a:r>
              <a:rPr dirty="0" lang="pt-BR" smtClean="0" sz="2300">
                <a:uFillTx/>
                <a:latin charset="0" typeface="Calibri"/>
              </a:rPr>
              <a:t>t</a:t>
            </a:r>
            <a:r>
              <a:rPr dirty="0" lang="pt-BR" smtClean="0" sz="2300">
                <a:uFillTx/>
                <a:latin charset="0" typeface="Calibri"/>
              </a:rPr>
              <a:t>.</a:t>
            </a:r>
            <a:r>
              <a:rPr dirty="0" lang="pt-BR" smtClean="0" sz="2300">
                <a:uFillTx/>
                <a:latin charset="0" typeface="Calibri"/>
              </a:rPr>
              <a:t> </a:t>
            </a:r>
            <a:r>
              <a:rPr dirty="0" lang="pt-BR" smtClean="0" sz="2300">
                <a:uFillTx/>
                <a:latin charset="0" typeface="Calibri"/>
              </a:rPr>
              <a:t>6</a:t>
            </a:r>
            <a:r>
              <a:rPr dirty="0" lang="pt-BR" smtClean="0" sz="2300">
                <a:uFillTx/>
                <a:latin charset="0" typeface="Calibri"/>
              </a:rPr>
              <a:t>º</a:t>
            </a:r>
            <a:r>
              <a:rPr dirty="0" lang="pt-BR" smtClean="0" sz="2300">
                <a:uFillTx/>
                <a:latin charset="0" typeface="Calibri"/>
              </a:rPr>
              <a:t> </a:t>
            </a:r>
            <a:r>
              <a:rPr dirty="0" lang="pt-BR" smtClean="0" sz="2300">
                <a:uFillTx/>
                <a:latin charset="0" typeface="Calibri"/>
              </a:rPr>
              <a:t>Princípios</a:t>
            </a:r>
            <a:r>
              <a:rPr dirty="0" lang="pt-BR" smtClean="0" sz="2300">
                <a:uFillTx/>
                <a:latin charset="0" typeface="Calibri"/>
              </a:rPr>
              <a:t>:</a:t>
            </a:r>
            <a:endParaRPr dirty="0" lang="pt-BR" smtClean="0" sz="2300">
              <a:uFillTx/>
              <a:latin charset="0" typeface="Calibri"/>
            </a:endParaRPr>
          </a:p>
          <a:p>
            <a:pPr indent="0" marL="0">
              <a:buNone/>
            </a:pPr>
            <a:r>
              <a:rPr sz="2300">
                <a:uFillTx/>
                <a:latin charset="0" typeface="Calibri"/>
              </a:rPr>
              <a:t>II - o estabelecimento de diálogo construtivo e transformador com os demais setores da sociedade brasileira e internacional, respeitando e promovendo a interculturalidade;</a:t>
            </a:r>
            <a:endParaRPr sz="2300">
              <a:uFillTx/>
              <a:latin charset="0" typeface="Calibri"/>
            </a:endParaRPr>
          </a:p>
          <a:p>
            <a:pPr indent="0" marL="0">
              <a:buNone/>
            </a:pPr>
            <a:r>
              <a:rPr sz="2300">
                <a:uFillTx/>
                <a:latin charset="0" typeface="Calibri"/>
              </a:rPr>
              <a:t>III - a promoção de iniciativas que expressem o compromisso social das instituições de ensino superior com todas as áreas, em especial, as de comunicação, cultura, direitos humanos e justiça, educação, meio ambiente, saúde, tecnologia e produção, e trabalho, em consonância com as políticas ligadas às diretrizes para a educação ambiental, educação étnico-racial, direitos humanos e educação indígena</a:t>
            </a:r>
            <a:r>
              <a:rPr sz="2300">
                <a:uFillTx/>
                <a:latin charset="0" typeface="Calibri"/>
              </a:rPr>
              <a:t>;</a:t>
            </a:r>
            <a:endParaRPr sz="2300">
              <a:uFillTx/>
              <a:latin charset="0" typeface="Calibri"/>
            </a:endParaRPr>
          </a:p>
          <a:p>
            <a:pPr indent="0" marL="0">
              <a:buNone/>
            </a:pPr>
            <a:r>
              <a:rPr sz="2300">
                <a:uFillTx/>
                <a:latin charset="0" typeface="Calibri"/>
              </a:rPr>
              <a:t>VII - a atuação na produção e na construção de conhecimentos, atualizados e coerentes, voltados para o desenvolvimento social, equitativo, sustentável, com a realidade brasileira.</a:t>
            </a:r>
            <a:r>
              <a:rPr sz="2300">
                <a:uFillTx/>
                <a:latin charset="0" typeface="Calibri"/>
              </a:rPr>
              <a:t/>
            </a:r>
            <a:r>
              <a:rPr dirty="0" lang="pt-BR" smtClean="0" sz="2300">
                <a:uFillTx/>
                <a:latin charset="0" typeface="Calibri"/>
              </a:rPr>
              <a:t/>
            </a:r>
            <a:endParaRPr dirty="0" lang="pt-BR" smtClean="0" sz="2300">
              <a:uFillTx/>
              <a:latin charset="0" typeface="Calibri"/>
            </a:endParaRPr>
          </a:p>
          <a:p>
            <a:pPr indent="0" marL="0">
              <a:buNone/>
            </a:pPr>
            <a:r>
              <a:rPr dirty="0" lang="pt-BR" sz="2300">
                <a:uFillTx/>
                <a:latin charset="0" typeface="Calibri"/>
              </a:rPr>
              <a:t/>
            </a:r>
            <a:endParaRPr dirty="0" lang="pt-BR" sz="2300">
              <a:uFillTx/>
              <a:latin charset="0" typeface="Calibri"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>
                <a:uFillTx/>
              </a:rPr>
              <a:t>Art. 7º São consideradas atividades de extensão as intervenções que </a:t>
            </a:r>
            <a:r>
              <a:rPr b="1">
                <a:solidFill>
                  <a:srgbClr val="980000"/>
                </a:solidFill>
                <a:uFillTx/>
              </a:rPr>
              <a:t>envolvam diretamente as comunidades externas</a:t>
            </a:r>
            <a:r>
              <a:rPr>
                <a:uFillTx/>
              </a:rPr>
              <a:t> às instituições de ensino superior e que estejam </a:t>
            </a:r>
            <a:r>
              <a:rPr b="1">
                <a:solidFill>
                  <a:srgbClr val="980000"/>
                </a:solidFill>
                <a:uFillTx/>
              </a:rPr>
              <a:t>vinculadas à formação do estudante</a:t>
            </a:r>
            <a:r>
              <a:rPr>
                <a:uFillTx/>
              </a:rPr>
              <a:t>, nos termos desta Resolução, e conforme normas institucionais próprias.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</a:p>
          <a:p>
            <a:pPr indent="0" marL="0">
              <a:buNone/>
            </a:pPr>
            <a:r>
              <a:rPr dirty="0" lang="pt-BR" smtClean="0">
                <a:uFillTx/>
              </a:rPr>
              <a:t/>
            </a:r>
          </a:p>
          <a:p>
            <a:pPr indent="0" marL="0">
              <a:buNone/>
            </a:pPr>
            <a:r>
              <a:rPr dirty="0" lang="pt-BR">
                <a:uFillTx/>
              </a:rPr>
              <a:t>P</a:t>
            </a:r>
            <a:r>
              <a:rPr dirty="0" lang="pt-BR">
                <a:uFillTx/>
              </a:rPr>
              <a:t>r</a:t>
            </a:r>
            <a:r>
              <a:rPr dirty="0" lang="pt-BR">
                <a:uFillTx/>
              </a:rPr>
              <a:t>o</a:t>
            </a:r>
            <a:r>
              <a:rPr dirty="0" lang="pt-BR">
                <a:uFillTx/>
              </a:rPr>
              <a:t>t</a:t>
            </a:r>
            <a:r>
              <a:rPr dirty="0" lang="pt-BR">
                <a:uFillTx/>
              </a:rPr>
              <a:t>a</a:t>
            </a:r>
            <a:r>
              <a:rPr dirty="0" lang="pt-BR">
                <a:uFillTx/>
              </a:rPr>
              <a:t>g</a:t>
            </a:r>
            <a:r>
              <a:rPr dirty="0" lang="pt-BR">
                <a:uFillTx/>
              </a:rPr>
              <a:t>o</a:t>
            </a:r>
            <a:r>
              <a:rPr dirty="0" lang="pt-BR">
                <a:uFillTx/>
              </a:rPr>
              <a:t>n</a:t>
            </a:r>
            <a:r>
              <a:rPr dirty="0" lang="pt-BR">
                <a:uFillTx/>
              </a:rPr>
              <a:t>i</a:t>
            </a:r>
            <a:r>
              <a:rPr dirty="0" lang="pt-BR">
                <a:uFillTx/>
              </a:rPr>
              <a:t>s</a:t>
            </a:r>
            <a:r>
              <a:rPr dirty="0" lang="pt-BR">
                <a:uFillTx/>
              </a:rPr>
              <a:t>m</a:t>
            </a:r>
            <a:r>
              <a:rPr dirty="0" lang="pt-BR">
                <a:uFillTx/>
              </a:rPr>
              <a:t>o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+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C</a:t>
            </a:r>
            <a:r>
              <a:rPr dirty="0" lang="pt-BR">
                <a:uFillTx/>
              </a:rPr>
              <a:t>o</a:t>
            </a:r>
            <a:r>
              <a:rPr dirty="0" lang="pt-BR">
                <a:uFillTx/>
              </a:rPr>
              <a:t>m</a:t>
            </a:r>
            <a:r>
              <a:rPr dirty="0" lang="pt-BR">
                <a:uFillTx/>
              </a:rPr>
              <a:t>u</a:t>
            </a:r>
            <a:r>
              <a:rPr dirty="0" lang="pt-BR">
                <a:uFillTx/>
              </a:rPr>
              <a:t>n</a:t>
            </a:r>
            <a:r>
              <a:rPr dirty="0" lang="pt-BR">
                <a:uFillTx/>
              </a:rPr>
              <a:t>i</a:t>
            </a:r>
            <a:r>
              <a:rPr dirty="0" lang="pt-BR">
                <a:uFillTx/>
              </a:rPr>
              <a:t>d</a:t>
            </a:r>
            <a:r>
              <a:rPr dirty="0" lang="pt-BR">
                <a:uFillTx/>
              </a:rPr>
              <a:t>a</a:t>
            </a:r>
            <a:r>
              <a:rPr dirty="0" lang="pt-BR">
                <a:uFillTx/>
              </a:rPr>
              <a:t>d</a:t>
            </a:r>
            <a:r>
              <a:rPr dirty="0" lang="pt-BR">
                <a:uFillTx/>
              </a:rPr>
              <a:t>e</a:t>
            </a:r>
            <a:r>
              <a:rPr dirty="0" lang="pt-BR">
                <a:uFillTx/>
              </a:rPr>
              <a:t>s</a:t>
            </a:r>
            <a:endParaRPr dirty="0" lang="pt-BR" smtClean="0">
              <a:uFillTx/>
            </a:endParaRPr>
          </a:p>
          <a:p>
            <a:pPr indent="0" marL="0">
              <a:buNone/>
            </a:pPr>
            <a:r>
              <a:rPr dirty="0" lang="pt-BR">
                <a:uFillTx/>
              </a:rPr>
              <a:t>Discente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 </a:t>
            </a:r>
            <a:r>
              <a:rPr dirty="0" lang="pt-BR">
                <a:uFillTx/>
              </a:rPr>
              <a:t>E</a:t>
            </a:r>
            <a:r>
              <a:rPr dirty="0" lang="pt-BR">
                <a:uFillTx/>
              </a:rPr>
              <a:t>x</a:t>
            </a:r>
            <a:r>
              <a:rPr dirty="0" lang="pt-BR">
                <a:uFillTx/>
              </a:rPr>
              <a:t>t</a:t>
            </a:r>
            <a:r>
              <a:rPr dirty="0" lang="pt-BR">
                <a:uFillTx/>
              </a:rPr>
              <a:t>e</a:t>
            </a:r>
            <a:r>
              <a:rPr dirty="0" lang="pt-BR">
                <a:uFillTx/>
              </a:rPr>
              <a:t>r</a:t>
            </a:r>
            <a:r>
              <a:rPr dirty="0" lang="pt-BR">
                <a:uFillTx/>
              </a:rPr>
              <a:t>n</a:t>
            </a:r>
            <a:r>
              <a:rPr dirty="0" lang="pt-BR">
                <a:uFillTx/>
              </a:rPr>
              <a:t>a</a:t>
            </a:r>
            <a:r>
              <a:rPr dirty="0" lang="pt-BR">
                <a:uFillTx/>
              </a:rPr>
              <a:t>s</a:t>
            </a:r>
            <a:r>
              <a:rPr dirty="0" lang="pt-BR">
                <a:uFillTx/>
              </a:rPr>
              <a:t/>
            </a:r>
            <a:r>
              <a:rPr dirty="0" lang="pt-BR">
                <a:uFillTx/>
              </a:rPr>
              <a:t/>
            </a:r>
            <a:r>
              <a:rPr dirty="0" lang="pt-BR">
                <a:uFillTx/>
              </a:rPr>
              <a:t/>
            </a:r>
            <a:r>
              <a:rPr dirty="0" lang="pt-BR">
                <a:uFillTx/>
              </a:rPr>
              <a:t/>
            </a:r>
            <a:r>
              <a:rPr dirty="0" lang="pt-BR">
                <a:uFillTx/>
              </a:rPr>
              <a:t/>
            </a:r>
            <a:endParaRPr dirty="0" lang="pt-BR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r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.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8</a:t>
            </a:r>
            <a:r>
              <a:rPr dirty="0" lang="pt-BR" smtClean="0">
                <a:uFillTx/>
              </a:rPr>
              <a:t>º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M</a:t>
            </a:r>
            <a:r>
              <a:rPr dirty="0" lang="pt-BR" smtClean="0">
                <a:uFillTx/>
              </a:rPr>
              <a:t>o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l</a:t>
            </a:r>
            <a:r>
              <a:rPr dirty="0" lang="pt-BR" smtClean="0">
                <a:uFillTx/>
              </a:rPr>
              <a:t>i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:</a:t>
            </a:r>
          </a:p>
          <a:p>
            <a:pPr indent="0" marL="0">
              <a:buNone/>
            </a:pPr>
            <a:r>
              <a:rPr>
                <a:uFillTx/>
              </a:rPr>
              <a:t> </a:t>
            </a:r>
            <a:endParaRPr dirty="0" lang="pt-BR" smtClean="0">
              <a:uFillTx/>
            </a:endParaRPr>
          </a:p>
          <a:p>
            <a:pPr indent="0" marL="0">
              <a:buNone/>
            </a:pPr>
            <a:r>
              <a:rPr>
                <a:uFillTx/>
              </a:rPr>
              <a:t>I - programas; </a:t>
            </a:r>
            <a:endParaRPr dirty="0" lang="pt-BR" smtClean="0">
              <a:uFillTx/>
            </a:endParaRPr>
          </a:p>
          <a:p>
            <a:pPr indent="0" marL="0">
              <a:buNone/>
            </a:pPr>
            <a:r>
              <a:rPr>
                <a:uFillTx/>
              </a:rPr>
              <a:t>II - projetos; </a:t>
            </a:r>
            <a:endParaRPr>
              <a:uFillTx/>
            </a:endParaRPr>
          </a:p>
          <a:p>
            <a:pPr indent="0" marL="0">
              <a:buNone/>
            </a:pPr>
            <a:r>
              <a:rPr>
                <a:uFillTx/>
              </a:rPr>
              <a:t>III - curso</a:t>
            </a:r>
            <a:r>
              <a:rPr>
                <a:uFillTx/>
              </a:rPr>
              <a:t>s</a:t>
            </a:r>
            <a:r>
              <a:rPr>
                <a:uFillTx/>
              </a:rPr>
              <a:t> </a:t>
            </a:r>
            <a:r>
              <a:rPr>
                <a:uFillTx/>
              </a:rPr>
              <a:t>e</a:t>
            </a:r>
            <a:r>
              <a:rPr>
                <a:uFillTx/>
              </a:rPr>
              <a:t> </a:t>
            </a:r>
            <a:r>
              <a:rPr>
                <a:uFillTx/>
              </a:rPr>
              <a:t>oficinas;</a:t>
            </a:r>
            <a:endParaRPr>
              <a:uFillTx/>
            </a:endParaRPr>
          </a:p>
          <a:p>
            <a:pPr indent="0" marL="0">
              <a:buNone/>
            </a:pPr>
            <a:r>
              <a:rPr>
                <a:uFillTx/>
              </a:rPr>
              <a:t>IV - eventos;</a:t>
            </a:r>
            <a:endParaRPr>
              <a:uFillTx/>
            </a:endParaRPr>
          </a:p>
          <a:p>
            <a:pPr indent="0" marL="0">
              <a:buNone/>
            </a:pPr>
            <a:r>
              <a:rPr>
                <a:uFillTx/>
              </a:rPr>
              <a:t>V - prestação de serviços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>
              <a:uFillTx/>
            </a:endParaRPr>
          </a:p>
          <a:p>
            <a:pPr indent="0" marL="0">
              <a:buNone/>
            </a:pPr>
            <a:r>
              <a:rPr dirty="0" lang="pt-BR" smtClean="0">
                <a:uFillTx/>
              </a:rPr>
              <a:t/>
            </a:r>
          </a:p>
          <a:p>
            <a:pPr indent="0" marL="0">
              <a:buNone/>
            </a:pPr>
            <a:r>
              <a:rPr dirty="0" lang="pt-BR">
                <a:uFillTx/>
              </a:rPr>
              <a:t/>
            </a:r>
            <a:endParaRPr dirty="0" lang="pt-BR" smtClean="0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/>
          </a:bodyPr>
          <a:lstStyle/>
          <a:p>
            <a:r>
              <a:rPr dirty="0" lang="pt-BR" smtClean="0">
                <a:uFillTx/>
              </a:rPr>
              <a:t>Antecedentes (mínimos)</a:t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628800"/>
            <a:ext cx="8229600" cy="452596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>
            <a:normAutofit/>
          </a:bodyPr>
          <a:lstStyle/>
          <a:p>
            <a:r>
              <a:rPr dirty="0" lang="pt-BR" smtClean="0">
                <a:uFillTx/>
              </a:rPr>
              <a:t>Constituição de 1988</a:t>
            </a:r>
          </a:p>
          <a:p>
            <a:r>
              <a:rPr dirty="0" lang="pt-BR" smtClean="0">
                <a:uFillTx/>
              </a:rPr>
              <a:t>“Hiato” legal</a:t>
            </a:r>
          </a:p>
          <a:p>
            <a:r>
              <a:rPr dirty="0" lang="pt-BR" smtClean="0">
                <a:uFillTx/>
              </a:rPr>
              <a:t>Apropriação, pelo MEC, do trabalho do </a:t>
            </a:r>
            <a:r>
              <a:rPr dirty="0" err="1" lang="pt-BR" smtClean="0">
                <a:uFillTx/>
              </a:rPr>
              <a:t>Forproex</a:t>
            </a:r>
            <a:r>
              <a:rPr dirty="0" lang="pt-BR" smtClean="0">
                <a:uFillTx/>
              </a:rPr>
              <a:t> (Política de Extensão + </a:t>
            </a:r>
            <a:r>
              <a:rPr dirty="0" err="1" lang="pt-BR" smtClean="0">
                <a:uFillTx/>
              </a:rPr>
              <a:t>Sigproj</a:t>
            </a:r>
            <a:r>
              <a:rPr dirty="0" lang="pt-BR" smtClean="0">
                <a:uFillTx/>
              </a:rPr>
              <a:t>)</a:t>
            </a:r>
          </a:p>
          <a:p>
            <a:r>
              <a:rPr dirty="0" lang="pt-BR" smtClean="0">
                <a:uFillTx/>
              </a:rPr>
              <a:t>Editais nacionais </a:t>
            </a:r>
            <a:r>
              <a:rPr dirty="0" err="1" lang="pt-BR" smtClean="0">
                <a:uFillTx/>
              </a:rPr>
              <a:t>Proext</a:t>
            </a:r>
            <a:r>
              <a:rPr dirty="0" lang="pt-BR" smtClean="0">
                <a:uFillTx/>
              </a:rPr>
              <a:t> ( + Decreto)</a:t>
            </a:r>
          </a:p>
          <a:p>
            <a:r>
              <a:rPr dirty="0" err="1" lang="pt-BR" smtClean="0">
                <a:uFillTx/>
              </a:rPr>
              <a:t>Pró-vocação</a:t>
            </a:r>
            <a:r>
              <a:rPr dirty="0" lang="pt-BR" smtClean="0">
                <a:uFillTx/>
              </a:rPr>
              <a:t>: Freire </a:t>
            </a:r>
            <a:r>
              <a:rPr dirty="0" lang="pt-BR" smtClean="0">
                <a:uFillTx/>
              </a:rPr>
              <a:t>(+ Boaventura)</a:t>
            </a:r>
            <a:endParaRPr dirty="0" lang="pt-BR" smtClean="0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>
                <a:uFillTx/>
              </a:rPr>
              <a:t>Art. 9º Nos cursos superiores, </a:t>
            </a:r>
            <a:r>
              <a:rPr b="1">
                <a:solidFill>
                  <a:srgbClr val="980000"/>
                </a:solidFill>
                <a:uFillTx/>
              </a:rPr>
              <a:t>na modalidade a distância, as atividades de extensão devem ser realizadas, presencialmente</a:t>
            </a:r>
            <a:r>
              <a:rPr>
                <a:uFillTx/>
              </a:rPr>
              <a:t>, em região compatível com o </a:t>
            </a:r>
            <a:r>
              <a:rPr b="1">
                <a:solidFill>
                  <a:srgbClr val="980000"/>
                </a:solidFill>
                <a:uFillTx/>
              </a:rPr>
              <a:t>polo de apoio</a:t>
            </a:r>
            <a:r>
              <a:rPr>
                <a:uFillTx/>
              </a:rPr>
              <a:t> presencial, no qual o estudante esteja matriculado, observando-se, no que couber, as demais regulamentações, previstas no ordenamento próprio para oferta de educação a distância.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</a:p>
          <a:p>
            <a:pPr indent="0" marL="0">
              <a:buNone/>
            </a:pPr>
            <a:r>
              <a:rPr dirty="0" lang="pt-BR" smtClean="0">
                <a:uFillTx/>
              </a:rPr>
              <a:t/>
            </a:r>
          </a:p>
          <a:p>
            <a:pPr indent="0" marL="0">
              <a:buNone/>
            </a:pPr>
            <a:r>
              <a:rPr dirty="0" lang="pt-BR">
                <a:uFillTx/>
              </a:rPr>
              <a:t/>
            </a:r>
            <a:endParaRPr dirty="0" lang="pt-BR" smtClean="0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r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.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1</a:t>
            </a:r>
            <a:r>
              <a:rPr dirty="0" lang="pt-BR" smtClean="0">
                <a:uFillTx/>
              </a:rPr>
              <a:t>1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Autoavaliação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extensão</a:t>
            </a:r>
            <a:r>
              <a:rPr dirty="0" lang="pt-BR" smtClean="0">
                <a:uFillTx/>
              </a:rPr>
              <a:t> </a:t>
            </a:r>
          </a:p>
          <a:p>
            <a:pPr indent="0" marL="0">
              <a:buNone/>
            </a:pPr>
            <a:r>
              <a:rPr dirty="0" lang="pt-BR" smtClean="0">
                <a:uFillTx/>
              </a:rPr>
              <a:t>[</a:t>
            </a:r>
            <a:r>
              <a:rPr dirty="0" lang="pt-BR" smtClean="0">
                <a:uFillTx/>
              </a:rPr>
              <a:t>.</a:t>
            </a:r>
            <a:r>
              <a:rPr dirty="0" lang="pt-BR" smtClean="0">
                <a:uFillTx/>
              </a:rPr>
              <a:t>.</a:t>
            </a:r>
            <a:r>
              <a:rPr dirty="0" lang="pt-BR" smtClean="0">
                <a:uFillTx/>
              </a:rPr>
              <a:t>.</a:t>
            </a:r>
            <a:r>
              <a:rPr dirty="0" lang="pt-BR" smtClean="0">
                <a:uFillTx/>
              </a:rPr>
              <a:t>]</a:t>
            </a:r>
            <a:endParaRPr dirty="0" lang="pt-BR" smtClean="0">
              <a:uFillTx/>
            </a:endParaRPr>
          </a:p>
          <a:p>
            <a:pPr indent="0" marL="0">
              <a:buNone/>
            </a:pPr>
            <a:r>
              <a:rPr>
                <a:uFillTx/>
              </a:rPr>
              <a:t>Parágrafo Único. Compete às instituições </a:t>
            </a:r>
            <a:r>
              <a:rPr b="1">
                <a:solidFill>
                  <a:srgbClr val="980000"/>
                </a:solidFill>
                <a:uFillTx/>
              </a:rPr>
              <a:t>explicitar os instrumentos e indicadores</a:t>
            </a:r>
            <a:r>
              <a:rPr>
                <a:uFillTx/>
              </a:rPr>
              <a:t> que serão utilizados na autoavaliação continuada da extensão.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 smtClean="0">
              <a:uFillTx/>
            </a:endParaRPr>
          </a:p>
          <a:p>
            <a:pPr indent="0" marL="0">
              <a:buNone/>
            </a:pPr>
            <a:r>
              <a:rPr dirty="0" lang="pt-BR" smtClean="0">
                <a:uFillTx/>
              </a:rPr>
              <a:t/>
            </a:r>
          </a:p>
          <a:p>
            <a:pPr indent="0" marL="0">
              <a:buNone/>
            </a:pPr>
            <a:r>
              <a:rPr dirty="0" lang="pt-BR">
                <a:uFillTx/>
              </a:rPr>
              <a:t/>
            </a:r>
            <a:endParaRPr dirty="0" lang="pt-BR" smtClean="0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 sz="3000">
                <a:uFillTx/>
                <a:latin charset="0" typeface="Calibri"/>
              </a:rPr>
              <a:t>Art. 12 A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avaliação externa  in loco  institucional e de cursos</a:t>
            </a:r>
            <a:r>
              <a:rPr sz="3000">
                <a:uFillTx/>
                <a:latin charset="0" typeface="Calibri"/>
              </a:rPr>
              <a:t>, de responsabilidade do Instituto Anísio Teixeira (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INEP</a:t>
            </a:r>
            <a:r>
              <a:rPr sz="3000">
                <a:uFillTx/>
                <a:latin charset="0" typeface="Calibri"/>
              </a:rPr>
              <a:t>), autarquia vinculada ao Ministério da Educação (MEC) deve considerar para efeito de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autorização, reconhecimento e renovação de reconhecimento de cursos</a:t>
            </a:r>
            <a:r>
              <a:rPr sz="3000">
                <a:uFillTx/>
                <a:latin charset="0" typeface="Calibri"/>
              </a:rPr>
              <a:t>, bem como para o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credenciamento e recredenciamento das instituições</a:t>
            </a:r>
            <a:r>
              <a:rPr sz="3000">
                <a:uFillTx/>
                <a:latin charset="0" typeface="Calibri"/>
              </a:rPr>
              <a:t> de ensino superiores, de acordo com o Sistema Nacional de Avaliação (SINAES), os seguintes fatores, entre outros que lhe couber:</a:t>
            </a:r>
            <a:r>
              <a:rPr dirty="0" lang="pt-BR" smtClean="0" sz="3000">
                <a:uFillTx/>
                <a:latin charset="0" typeface="Calibri"/>
              </a:rPr>
              <a:t/>
            </a:r>
            <a:r>
              <a:rPr dirty="0" lang="pt-BR" smtClean="0" sz="3000">
                <a:uFillTx/>
                <a:latin charset="0" typeface="Calibri"/>
              </a:rPr>
              <a:t/>
            </a:r>
            <a:endParaRPr dirty="0" lang="pt-BR" smtClean="0" sz="3000">
              <a:uFillTx/>
              <a:latin charset="0" typeface="Calibri"/>
            </a:endParaRPr>
          </a:p>
          <a:p>
            <a:pPr indent="0" marL="0">
              <a:buNone/>
            </a:pPr>
            <a:r>
              <a:rPr dirty="0" lang="pt-BR" sz="3000">
                <a:uFillTx/>
                <a:latin charset="0" typeface="Calibri"/>
              </a:rPr>
              <a:t/>
            </a:r>
            <a:endParaRPr dirty="0" lang="pt-BR" sz="3000">
              <a:uFillTx/>
              <a:latin charset="0" typeface="Calibri"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 sz="2800">
                <a:uFillTx/>
                <a:latin charset="0" typeface="Calibri"/>
              </a:rPr>
              <a:t>I - a previsão institucional e o cumprimento de, no mínimo, </a:t>
            </a:r>
            <a:r>
              <a:rPr b="1" sz="2800">
                <a:solidFill>
                  <a:srgbClr val="980000"/>
                </a:solidFill>
                <a:uFillTx/>
                <a:latin charset="0" typeface="Calibri"/>
              </a:rPr>
              <a:t>10% (dez por cento) do total da carga horária</a:t>
            </a:r>
            <a:r>
              <a:rPr sz="2800">
                <a:uFillTx/>
                <a:latin charset="0" typeface="Calibri"/>
              </a:rPr>
              <a:t> curricular estudantil dos cursos de graduação para as atividades de extensão tipificadas no Art. 8o desta Resolução, as quais deverão fazer parte da matriz curricular dos cursos;</a:t>
            </a:r>
            <a:endParaRPr sz="2800">
              <a:uFillTx/>
              <a:latin charset="0" typeface="Calibri"/>
            </a:endParaRPr>
          </a:p>
          <a:p>
            <a:pPr indent="0" marL="0">
              <a:buNone/>
            </a:pPr>
            <a:r>
              <a:rPr sz="2800">
                <a:uFillTx/>
                <a:latin charset="0" typeface="Calibri"/>
              </a:rPr>
              <a:t>II - a </a:t>
            </a:r>
            <a:r>
              <a:rPr b="1" sz="2800">
                <a:solidFill>
                  <a:srgbClr val="980000"/>
                </a:solidFill>
                <a:uFillTx/>
                <a:latin charset="0" typeface="Calibri"/>
              </a:rPr>
              <a:t>articulação</a:t>
            </a:r>
            <a:r>
              <a:rPr sz="2800">
                <a:uFillTx/>
                <a:latin charset="0" typeface="Calibri"/>
              </a:rPr>
              <a:t> entre as atividades de </a:t>
            </a:r>
            <a:r>
              <a:rPr b="1" sz="2800">
                <a:solidFill>
                  <a:srgbClr val="980000"/>
                </a:solidFill>
                <a:uFillTx/>
                <a:latin charset="0" typeface="Calibri"/>
              </a:rPr>
              <a:t>extensão</a:t>
            </a:r>
            <a:r>
              <a:rPr sz="2800">
                <a:uFillTx/>
                <a:latin charset="0" typeface="Calibri"/>
              </a:rPr>
              <a:t> e as atividades de </a:t>
            </a:r>
            <a:r>
              <a:rPr b="1" sz="2800">
                <a:solidFill>
                  <a:srgbClr val="980000"/>
                </a:solidFill>
                <a:uFillTx/>
                <a:latin charset="0" typeface="Calibri"/>
              </a:rPr>
              <a:t>ensino e pesquisa</a:t>
            </a:r>
            <a:r>
              <a:rPr sz="2800">
                <a:uFillTx/>
                <a:latin charset="0" typeface="Calibri"/>
              </a:rPr>
              <a:t> realizadas nas instituições de ensino superior;</a:t>
            </a:r>
            <a:endParaRPr sz="2800">
              <a:uFillTx/>
              <a:latin charset="0" typeface="Calibri"/>
            </a:endParaRPr>
          </a:p>
          <a:p>
            <a:pPr indent="0" marL="0">
              <a:buNone/>
            </a:pPr>
            <a:r>
              <a:rPr sz="2800">
                <a:uFillTx/>
                <a:latin charset="0" typeface="Calibri"/>
              </a:rPr>
              <a:t>III - </a:t>
            </a:r>
            <a:r>
              <a:rPr b="1" sz="2800">
                <a:solidFill>
                  <a:srgbClr val="980000"/>
                </a:solidFill>
                <a:uFillTx/>
                <a:latin charset="0" typeface="Calibri"/>
              </a:rPr>
              <a:t>os docentes responsáveis pela orientação</a:t>
            </a:r>
            <a:r>
              <a:rPr sz="2800">
                <a:uFillTx/>
                <a:latin charset="0" typeface="Calibri"/>
              </a:rPr>
              <a:t> das atividades de extensão nos cursos de graduação.</a:t>
            </a:r>
            <a:r>
              <a:rPr dirty="0" lang="pt-BR" smtClean="0" sz="2800">
                <a:uFillTx/>
                <a:latin charset="0" typeface="Calibri"/>
              </a:rPr>
              <a:t/>
            </a:r>
            <a:r>
              <a:rPr dirty="0" lang="pt-BR" smtClean="0" sz="2800">
                <a:uFillTx/>
                <a:latin charset="0" typeface="Calibri"/>
              </a:rPr>
              <a:t/>
            </a:r>
            <a:endParaRPr dirty="0" lang="pt-BR" smtClean="0" sz="2800">
              <a:uFillTx/>
              <a:latin charset="0" typeface="Calibri"/>
            </a:endParaRPr>
          </a:p>
          <a:p>
            <a:pPr indent="0" marL="0">
              <a:buNone/>
            </a:pPr>
            <a:r>
              <a:rPr dirty="0" lang="pt-BR" smtClean="0" sz="2800">
                <a:uFillTx/>
                <a:latin charset="0" typeface="Calibri"/>
              </a:rPr>
              <a:t/>
            </a:r>
            <a:endParaRPr dirty="0" lang="pt-BR" smtClean="0" sz="2800">
              <a:uFillTx/>
              <a:latin charset="0" typeface="Calibri"/>
            </a:endParaRPr>
          </a:p>
          <a:p>
            <a:pPr indent="0" marL="0">
              <a:buNone/>
            </a:pPr>
            <a:r>
              <a:rPr dirty="0" lang="pt-BR" sz="2800">
                <a:uFillTx/>
                <a:latin charset="0" typeface="Calibri"/>
              </a:rPr>
              <a:t/>
            </a:r>
            <a:endParaRPr dirty="0" lang="pt-BR" sz="2800">
              <a:uFillTx/>
              <a:latin charset="0" typeface="Calibri"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 sz="3000">
                <a:uFillTx/>
                <a:latin charset="0" typeface="Calibri"/>
              </a:rPr>
              <a:t>Art. 13 Para efeito do cumprimento do disposto no Plano Nacional de Educação (PNE), as instituições devem incluir em seu Plano de Desenvolvimento Institucional (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PDI</a:t>
            </a:r>
            <a:r>
              <a:rPr sz="3000">
                <a:uFillTx/>
                <a:latin charset="0" typeface="Calibri"/>
              </a:rPr>
              <a:t>), os seguintes termos, entre outros:</a:t>
            </a:r>
            <a:endParaRPr sz="3000">
              <a:uFillTx/>
              <a:latin charset="0" typeface="Calibri"/>
            </a:endParaRPr>
          </a:p>
          <a:p>
            <a:pPr indent="0" marL="0">
              <a:buNone/>
            </a:pPr>
            <a:r>
              <a:rPr sz="3000">
                <a:uFillTx/>
                <a:latin charset="0" typeface="Calibri"/>
              </a:rPr>
              <a:t>IV - as estratégias de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creditação curricula</a:t>
            </a:r>
            <a:r>
              <a:rPr sz="3000">
                <a:uFillTx/>
                <a:latin charset="0" typeface="Calibri"/>
              </a:rPr>
              <a:t>r e de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participação dos estudantes</a:t>
            </a:r>
            <a:r>
              <a:rPr sz="3000">
                <a:uFillTx/>
                <a:latin charset="0" typeface="Calibri"/>
              </a:rPr>
              <a:t> nas atividades de extensão;</a:t>
            </a:r>
            <a:endParaRPr sz="3000">
              <a:uFillTx/>
              <a:latin charset="0" typeface="Calibri"/>
            </a:endParaRPr>
          </a:p>
          <a:p>
            <a:pPr indent="0" marL="0">
              <a:buNone/>
            </a:pPr>
            <a:r>
              <a:rPr sz="3000">
                <a:uFillTx/>
                <a:latin charset="0" typeface="Calibri"/>
              </a:rPr>
              <a:t/>
            </a:r>
            <a:r>
              <a:rPr sz="3000">
                <a:uFillTx/>
                <a:latin charset="0" typeface="Calibri"/>
              </a:rPr>
              <a:t>VI - a previsão e as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estratégias de financiamento</a:t>
            </a:r>
            <a:r>
              <a:rPr sz="3000">
                <a:uFillTx/>
                <a:latin charset="0" typeface="Calibri"/>
              </a:rPr>
              <a:t> das atividades de extensão.</a:t>
            </a:r>
            <a:r>
              <a:rPr dirty="0" lang="pt-BR" smtClean="0" sz="3000">
                <a:uFillTx/>
                <a:latin charset="0" typeface="Calibri"/>
              </a:rPr>
              <a:t/>
            </a:r>
            <a:r>
              <a:rPr dirty="0" lang="pt-BR" smtClean="0" sz="3000">
                <a:uFillTx/>
                <a:latin charset="0" typeface="Calibri"/>
              </a:rPr>
              <a:t/>
            </a:r>
            <a:endParaRPr dirty="0" lang="pt-BR" smtClean="0" sz="3000">
              <a:uFillTx/>
              <a:latin charset="0" typeface="Calibri"/>
            </a:endParaRPr>
          </a:p>
          <a:p>
            <a:pPr indent="0" marL="0">
              <a:buNone/>
            </a:pPr>
            <a:r>
              <a:rPr dirty="0" lang="pt-BR" smtClean="0" sz="3000">
                <a:uFillTx/>
                <a:latin charset="0" typeface="Calibri"/>
              </a:rPr>
              <a:t/>
            </a:r>
            <a:endParaRPr dirty="0" lang="pt-BR" smtClean="0" sz="3000">
              <a:uFillTx/>
              <a:latin charset="0" typeface="Calibri"/>
            </a:endParaRPr>
          </a:p>
          <a:p>
            <a:pPr indent="0" marL="0">
              <a:buNone/>
            </a:pPr>
            <a:r>
              <a:rPr dirty="0" lang="pt-BR" sz="3000">
                <a:uFillTx/>
                <a:latin charset="0" typeface="Calibri"/>
              </a:rPr>
              <a:t/>
            </a:r>
            <a:endParaRPr dirty="0" lang="pt-BR" sz="3000">
              <a:uFillTx/>
              <a:latin charset="0" typeface="Calibri"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 sz="3000">
                <a:uFillTx/>
                <a:latin charset="0" typeface="Calibri"/>
              </a:rPr>
              <a:t/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Estratégias de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financiamento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-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/>
            </a:r>
            <a:r>
              <a:rPr b="0" sz="3000">
                <a:solidFill>
                  <a:srgbClr val="000000"/>
                </a:solidFill>
                <a:uFillTx/>
                <a:latin charset="0" typeface="Calibri"/>
              </a:rPr>
              <a:t> </a:t>
            </a:r>
            <a:r>
              <a:rPr b="0" sz="3000">
                <a:solidFill>
                  <a:srgbClr val="000000"/>
                </a:solidFill>
                <a:uFillTx/>
                <a:latin charset="0" typeface="Calibri"/>
              </a:rPr>
              <a:t>considerar</a:t>
            </a:r>
            <a:r>
              <a:rPr b="0" sz="3000">
                <a:solidFill>
                  <a:srgbClr val="000000"/>
                </a:solidFill>
                <a:uFillTx/>
                <a:latin charset="0" typeface="Calibri"/>
              </a:rPr>
              <a:t> </a:t>
            </a:r>
            <a:r>
              <a:rPr b="0" sz="3000">
                <a:solidFill>
                  <a:srgbClr val="000000"/>
                </a:solidFill>
                <a:uFillTx/>
                <a:latin charset="0" typeface="Calibri"/>
              </a:rPr>
              <a:t>o</a:t>
            </a:r>
            <a:r>
              <a:rPr b="0" sz="3000">
                <a:solidFill>
                  <a:srgbClr val="000000"/>
                </a:solidFill>
                <a:uFillTx/>
                <a:latin charset="0" typeface="Calibri"/>
              </a:rPr>
              <a:t> </a:t>
            </a:r>
            <a:r>
              <a:rPr b="0" sz="3000">
                <a:solidFill>
                  <a:srgbClr val="000000"/>
                </a:solidFill>
                <a:uFillTx/>
                <a:latin charset="0" typeface="Calibri"/>
              </a:rPr>
              <a:t>P</a:t>
            </a:r>
            <a:r>
              <a:rPr b="0" sz="3000">
                <a:solidFill>
                  <a:srgbClr val="000000"/>
                </a:solidFill>
                <a:uFillTx/>
                <a:latin charset="0" typeface="Calibri"/>
              </a:rPr>
              <a:t>N</a:t>
            </a:r>
            <a:r>
              <a:rPr b="0" sz="3000">
                <a:solidFill>
                  <a:srgbClr val="000000"/>
                </a:solidFill>
                <a:uFillTx/>
                <a:latin charset="0" typeface="Calibri"/>
              </a:rPr>
              <a:t>E</a:t>
            </a:r>
            <a:r>
              <a:rPr b="0" sz="3000">
                <a:solidFill>
                  <a:srgbClr val="000000"/>
                </a:solidFill>
                <a:uFillTx/>
                <a:latin charset="0" typeface="Calibri"/>
              </a:rPr>
              <a:t>:</a:t>
            </a:r>
            <a:endParaRPr sz="3000">
              <a:uFillTx/>
              <a:latin charset="0" typeface="Calibri"/>
            </a:endParaRPr>
          </a:p>
          <a:p>
            <a:pPr indent="0" marL="0">
              <a:buNone/>
            </a:pPr>
            <a:endParaRPr b="0" sz="3000">
              <a:solidFill>
                <a:srgbClr val="000000"/>
              </a:solidFill>
              <a:uFillTx/>
              <a:latin charset="0" typeface="Calibri"/>
            </a:endParaRPr>
          </a:p>
          <a:p>
            <a:pPr indent="0" marL="0">
              <a:buNone/>
            </a:pPr>
            <a:r>
              <a:rPr>
                <a:uFillTx/>
              </a:rPr>
              <a:t>12.7) assegurar, no mínimo, 10% (dez por cento) do total de créditos curriculares exigidos para a graduação em programas e projetos de extensão universitária, orientando sua ação, prioritariamente, para áreas de grande pertinência social;</a:t>
            </a:r>
            <a:r>
              <a:rPr b="0" sz="3000">
                <a:solidFill>
                  <a:srgbClr val="000000"/>
                </a:solidFill>
                <a:uFillTx/>
                <a:latin charset="0" typeface="Calibri"/>
              </a:rPr>
              <a:t/>
            </a:r>
            <a:r>
              <a:rPr b="0" sz="3000">
                <a:solidFill>
                  <a:srgbClr val="000000"/>
                </a:solidFill>
                <a:uFillTx/>
                <a:latin charset="0" typeface="Calibri"/>
              </a:rPr>
              <a:t/>
            </a:r>
            <a:r>
              <a:rPr dirty="0" lang="pt-BR" smtClean="0" sz="3000">
                <a:uFillTx/>
                <a:latin charset="0" typeface="Calibri"/>
              </a:rPr>
              <a:t/>
            </a:r>
            <a:r>
              <a:rPr dirty="0" lang="pt-BR" smtClean="0" sz="3000">
                <a:uFillTx/>
                <a:latin charset="0" typeface="Calibri"/>
              </a:rPr>
              <a:t/>
            </a:r>
            <a:endParaRPr b="0" sz="3000">
              <a:solidFill>
                <a:srgbClr val="000000"/>
              </a:solidFill>
              <a:uFillTx/>
              <a:latin charset="0" typeface="Calibri"/>
            </a:endParaRPr>
          </a:p>
          <a:p>
            <a:pPr indent="0" marL="0">
              <a:buNone/>
            </a:pPr>
            <a:r>
              <a:rPr dirty="0" lang="pt-BR" smtClean="0" sz="3000">
                <a:uFillTx/>
                <a:latin charset="0" typeface="Calibri"/>
              </a:rPr>
              <a:t/>
            </a:r>
            <a:endParaRPr dirty="0" lang="pt-BR" smtClean="0" sz="3000">
              <a:uFillTx/>
              <a:latin charset="0" typeface="Calibri"/>
            </a:endParaRPr>
          </a:p>
          <a:p>
            <a:pPr indent="0" marL="0">
              <a:buNone/>
            </a:pPr>
            <a:r>
              <a:rPr dirty="0" lang="pt-BR" sz="3000">
                <a:uFillTx/>
                <a:latin charset="0" typeface="Calibri"/>
              </a:rPr>
              <a:t/>
            </a:r>
            <a:endParaRPr dirty="0" lang="pt-BR" sz="3000">
              <a:uFillTx/>
              <a:latin charset="0" typeface="Calibri"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>
                <a:uFillTx/>
              </a:rPr>
              <a:t>Art. 19 As instituições de ensino superior terão o </a:t>
            </a:r>
            <a:r>
              <a:rPr b="1">
                <a:solidFill>
                  <a:srgbClr val="980000"/>
                </a:solidFill>
                <a:uFillTx/>
              </a:rPr>
              <a:t>prazo de até 3 (três) anos</a:t>
            </a:r>
            <a:r>
              <a:rPr>
                <a:uFillTx/>
              </a:rPr>
              <a:t>, a contar da data de sua homologação, para a implantação do disposto nestas Diretrizes.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</a:p>
          <a:p>
            <a:pPr indent="0" marL="0">
              <a:buNone/>
            </a:pPr>
            <a:r>
              <a:rPr dirty="0" lang="pt-BR" smtClean="0">
                <a:uFillTx/>
              </a:rPr>
              <a:t/>
            </a:r>
          </a:p>
          <a:p>
            <a:pPr indent="0" marL="0">
              <a:buNone/>
            </a:pPr>
            <a:r>
              <a:rPr dirty="0" lang="pt-BR">
                <a:uFillTx/>
              </a:rPr>
              <a:t/>
            </a:r>
            <a:endParaRPr dirty="0" lang="pt-BR" smtClean="0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lnSpcReduction="10000"/>
          </a:bodyPr>
          <a:lstStyle/>
          <a:p>
            <a:pPr algn="ctr" indent="0" marL="0">
              <a:buNone/>
            </a:pPr>
            <a:r>
              <a:rPr dirty="0" lang="pt-BR" smtClean="0">
                <a:uFillTx/>
              </a:rPr>
              <a:t>Obrigado!</a:t>
            </a:r>
          </a:p>
          <a:p>
            <a:pPr algn="ctr" indent="0" marL="0">
              <a:buNone/>
            </a:pPr>
            <a:endParaRPr dirty="0" lang="pt-BR">
              <a:uFillTx/>
            </a:endParaRPr>
          </a:p>
          <a:p>
            <a:pPr algn="ctr" indent="0" marL="0">
              <a:buNone/>
            </a:pPr>
            <a:r>
              <a:rPr dirty="0" lang="pt-BR" smtClean="0">
                <a:uFillTx/>
              </a:rPr>
              <a:t>RENEX:</a:t>
            </a:r>
          </a:p>
          <a:p>
            <a:pPr algn="ctr" indent="0" marL="0">
              <a:buNone/>
            </a:pPr>
            <a:r>
              <a:rPr dirty="0" lang="pt-BR" smtClean="0">
                <a:uFillTx/>
                <a:hlinkClick r:id="rId2"/>
              </a:rPr>
              <a:t>www.renex.org</a:t>
            </a:r>
            <a:endParaRPr dirty="0" lang="pt-BR" smtClean="0">
              <a:uFillTx/>
            </a:endParaRPr>
          </a:p>
          <a:p>
            <a:pPr algn="ctr" indent="0" marL="0">
              <a:buNone/>
            </a:pPr>
            <a:r>
              <a:rPr dirty="0" lang="pt-BR" smtClean="0">
                <a:uFillTx/>
                <a:hlinkClick r:id="rId3"/>
              </a:rPr>
              <a:t>forproex@ufabc.edu.br</a:t>
            </a:r>
            <a:endParaRPr dirty="0" lang="pt-BR" smtClean="0">
              <a:uFillTx/>
            </a:endParaRPr>
          </a:p>
          <a:p>
            <a:pPr algn="ctr" indent="0" marL="0">
              <a:buNone/>
            </a:pPr>
            <a:endParaRPr dirty="0" lang="pt-BR">
              <a:uFillTx/>
            </a:endParaRPr>
          </a:p>
          <a:p>
            <a:pPr algn="ctr" indent="0" marL="0">
              <a:buNone/>
            </a:pPr>
            <a:endParaRPr dirty="0" lang="pt-BR" smtClean="0">
              <a:uFillTx/>
            </a:endParaRPr>
          </a:p>
          <a:p>
            <a:pPr algn="ctr" indent="0" marL="0">
              <a:buNone/>
            </a:pPr>
            <a:r>
              <a:rPr dirty="0" lang="pt-BR" smtClean="0">
                <a:uFillTx/>
                <a:hlinkClick r:id="rId4"/>
              </a:rPr>
              <a:t>daniel.pansarelli@ufabc.edu.br</a:t>
            </a:r>
            <a:endParaRPr dirty="0" lang="pt-BR" smtClean="0">
              <a:uFillTx/>
            </a:endParaRPr>
          </a:p>
          <a:p>
            <a:pPr algn="ctr" indent="0" marL="0">
              <a:buNone/>
            </a:pPr>
            <a:endParaRPr dirty="0" lang="pt-BR" smtClean="0">
              <a:uFillTx/>
            </a:endParaRPr>
          </a:p>
          <a:p>
            <a:pPr indent="-514350" marL="514350">
              <a:buAutoNum type="arabicPeriod"/>
            </a:pPr>
            <a:endParaRPr dirty="0" lang="pt-BR" smtClean="0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Comissão e Subcomissão do CNE</a:t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567333"/>
            <a:ext cx="8229600" cy="452596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>
            <a:noAutofit/>
          </a:bodyPr>
          <a:lstStyle/>
          <a:p>
            <a:pPr indent="0" marL="0">
              <a:buNone/>
            </a:pPr>
            <a:r>
              <a:rPr dirty="0" lang="pt-BR" smtClean="0" sz="2600">
                <a:uFillTx/>
              </a:rPr>
              <a:t>Conselheiros (Comissão):</a:t>
            </a:r>
          </a:p>
          <a:p>
            <a:r>
              <a:rPr dirty="0" lang="pt-BR" smtClean="0" sz="2600">
                <a:uFillTx/>
              </a:rPr>
              <a:t>Arthur </a:t>
            </a:r>
            <a:r>
              <a:rPr dirty="0" lang="pt-BR" sz="2600">
                <a:uFillTx/>
              </a:rPr>
              <a:t>Roquete de Macedo (</a:t>
            </a:r>
            <a:r>
              <a:rPr dirty="0" lang="pt-BR" smtClean="0" sz="2600">
                <a:uFillTx/>
              </a:rPr>
              <a:t>Presidente) </a:t>
            </a:r>
          </a:p>
          <a:p>
            <a:r>
              <a:rPr dirty="0" lang="pt-BR" smtClean="0" sz="2600">
                <a:uFillTx/>
              </a:rPr>
              <a:t>Gilberto </a:t>
            </a:r>
            <a:r>
              <a:rPr dirty="0" lang="pt-BR" sz="2600">
                <a:uFillTx/>
              </a:rPr>
              <a:t>Gonçalves Garcia (</a:t>
            </a:r>
            <a:r>
              <a:rPr dirty="0" lang="pt-BR" smtClean="0" sz="2600">
                <a:uFillTx/>
              </a:rPr>
              <a:t>Relator)</a:t>
            </a:r>
          </a:p>
          <a:p>
            <a:r>
              <a:rPr dirty="0" lang="pt-BR" smtClean="0" sz="2600">
                <a:uFillTx/>
              </a:rPr>
              <a:t>Luiz </a:t>
            </a:r>
            <a:r>
              <a:rPr dirty="0" lang="pt-BR" sz="2600">
                <a:uFillTx/>
              </a:rPr>
              <a:t>Roberto Liza </a:t>
            </a:r>
            <a:r>
              <a:rPr dirty="0" lang="pt-BR" smtClean="0" sz="2600">
                <a:uFillTx/>
              </a:rPr>
              <a:t>Curi</a:t>
            </a:r>
          </a:p>
          <a:p>
            <a:r>
              <a:rPr dirty="0" lang="pt-BR" smtClean="0" sz="2600">
                <a:uFillTx/>
              </a:rPr>
              <a:t>Paulo Barone</a:t>
            </a:r>
          </a:p>
          <a:p>
            <a:pPr indent="0" lvl="7" marL="3086100">
              <a:buNone/>
            </a:pPr>
            <a:r>
              <a:rPr dirty="0" lang="pt-BR" smtClean="0" sz="2600">
                <a:uFillTx/>
              </a:rPr>
              <a:t>Subcomissão de especialistas</a:t>
            </a:r>
          </a:p>
          <a:p>
            <a:pPr lvl="7"/>
            <a:r>
              <a:rPr dirty="0" lang="pt-BR" smtClean="0" sz="2600">
                <a:uFillTx/>
              </a:rPr>
              <a:t>Daniel </a:t>
            </a:r>
            <a:r>
              <a:rPr dirty="0" err="1" lang="pt-BR" smtClean="0" sz="2600">
                <a:uFillTx/>
              </a:rPr>
              <a:t>Pansarelli</a:t>
            </a:r>
            <a:r>
              <a:rPr dirty="0" lang="pt-BR" smtClean="0" sz="2600">
                <a:uFillTx/>
              </a:rPr>
              <a:t> (</a:t>
            </a:r>
            <a:r>
              <a:rPr dirty="0" err="1" lang="pt-BR" smtClean="0" sz="2600">
                <a:uFillTx/>
              </a:rPr>
              <a:t>Forproex</a:t>
            </a:r>
            <a:r>
              <a:rPr dirty="0" lang="pt-BR" smtClean="0" sz="2600">
                <a:uFillTx/>
              </a:rPr>
              <a:t>)</a:t>
            </a:r>
          </a:p>
          <a:p>
            <a:pPr lvl="7"/>
            <a:r>
              <a:rPr dirty="0" lang="pt-BR" smtClean="0" sz="2600">
                <a:uFillTx/>
              </a:rPr>
              <a:t>Josué </a:t>
            </a:r>
            <a:r>
              <a:rPr dirty="0" err="1" lang="pt-BR" smtClean="0" sz="2600">
                <a:uFillTx/>
              </a:rPr>
              <a:t>Lazier</a:t>
            </a:r>
            <a:r>
              <a:rPr dirty="0" lang="pt-BR" smtClean="0" sz="2600">
                <a:uFillTx/>
              </a:rPr>
              <a:t> (</a:t>
            </a:r>
            <a:r>
              <a:rPr dirty="0" err="1" lang="pt-BR" smtClean="0" sz="2600">
                <a:uFillTx/>
              </a:rPr>
              <a:t>Forexp</a:t>
            </a:r>
            <a:r>
              <a:rPr dirty="0" lang="pt-BR" smtClean="0" sz="2600">
                <a:uFillTx/>
              </a:rPr>
              <a:t>)</a:t>
            </a:r>
          </a:p>
          <a:p>
            <a:pPr lvl="7"/>
            <a:r>
              <a:rPr dirty="0" lang="pt-BR" smtClean="0" sz="2600">
                <a:uFillTx/>
              </a:rPr>
              <a:t>Sonia Mendes (</a:t>
            </a:r>
            <a:r>
              <a:rPr dirty="0" err="1" lang="pt-BR" smtClean="0" sz="2600">
                <a:uFillTx/>
              </a:rPr>
              <a:t>Forproexp</a:t>
            </a:r>
            <a:r>
              <a:rPr dirty="0" lang="pt-BR" smtClean="0" sz="2600">
                <a:uFillTx/>
              </a:rPr>
              <a:t>)</a:t>
            </a:r>
          </a:p>
          <a:p>
            <a:pPr lvl="7"/>
            <a:r>
              <a:rPr dirty="0" lang="pt-BR" sz="2600">
                <a:uFillTx/>
              </a:rPr>
              <a:t>Wilson Matos (</a:t>
            </a:r>
            <a:r>
              <a:rPr dirty="0" err="1" lang="pt-BR" sz="2600">
                <a:uFillTx/>
              </a:rPr>
              <a:t>Forproext</a:t>
            </a:r>
            <a:r>
              <a:rPr dirty="0" lang="pt-BR" smtClean="0" sz="2600">
                <a:uFillTx/>
              </a:rPr>
              <a:t>)</a:t>
            </a:r>
            <a:endParaRPr dirty="0" lang="pt-BR" sz="2600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Cronograma / 2017</a:t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268760"/>
            <a:ext cx="8229600" cy="4853136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dirty="0" err="1" lang="pt-BR" smtClean="0" sz="2400">
                <a:uFillTx/>
              </a:rPr>
              <a:t>Abr</a:t>
            </a:r>
            <a:r>
              <a:rPr dirty="0" lang="pt-BR" smtClean="0" sz="2400">
                <a:uFillTx/>
              </a:rPr>
              <a:t> – </a:t>
            </a:r>
            <a:r>
              <a:rPr dirty="0" lang="pt-BR" smtClean="0" sz="2400">
                <a:uFillTx/>
              </a:rPr>
              <a:t>Convite </a:t>
            </a:r>
            <a:r>
              <a:rPr dirty="0" lang="pt-BR" smtClean="0" sz="2400">
                <a:uFillTx/>
              </a:rPr>
              <a:t>à subcomissão (CNE)</a:t>
            </a:r>
          </a:p>
          <a:p>
            <a:pPr>
              <a:spcBef>
                <a:spcPts val="600"/>
              </a:spcBef>
            </a:pPr>
            <a:r>
              <a:rPr dirty="0" err="1" lang="pt-BR" smtClean="0" sz="2400">
                <a:uFillTx/>
              </a:rPr>
              <a:t>Abr</a:t>
            </a:r>
            <a:r>
              <a:rPr dirty="0" lang="pt-BR" smtClean="0" sz="2400">
                <a:uFillTx/>
              </a:rPr>
              <a:t> – </a:t>
            </a:r>
            <a:r>
              <a:rPr dirty="0" lang="pt-BR" smtClean="0" sz="2400">
                <a:uFillTx/>
              </a:rPr>
              <a:t>Apresentação no </a:t>
            </a:r>
            <a:r>
              <a:rPr dirty="0" err="1" lang="pt-BR" smtClean="0" sz="2400">
                <a:uFillTx/>
              </a:rPr>
              <a:t>Cograd</a:t>
            </a:r>
            <a:r>
              <a:rPr dirty="0" lang="pt-BR" smtClean="0" sz="2400">
                <a:uFillTx/>
              </a:rPr>
              <a:t> </a:t>
            </a:r>
            <a:r>
              <a:rPr dirty="0" lang="pt-BR" smtClean="0" sz="2400">
                <a:uFillTx/>
              </a:rPr>
              <a:t>/ ANDIFES</a:t>
            </a:r>
          </a:p>
          <a:p>
            <a:pPr>
              <a:spcBef>
                <a:spcPts val="600"/>
              </a:spcBef>
            </a:pPr>
            <a:r>
              <a:rPr dirty="0" lang="pt-BR" smtClean="0" sz="2400">
                <a:uFillTx/>
              </a:rPr>
              <a:t>Mai – </a:t>
            </a:r>
            <a:r>
              <a:rPr dirty="0" lang="pt-BR" smtClean="0" sz="2400">
                <a:uFillTx/>
              </a:rPr>
              <a:t>Informe na Reunião do </a:t>
            </a:r>
            <a:r>
              <a:rPr dirty="0" err="1" lang="pt-BR" smtClean="0" sz="2400">
                <a:uFillTx/>
              </a:rPr>
              <a:t>Forproex</a:t>
            </a:r>
            <a:r>
              <a:rPr dirty="0" lang="pt-BR" smtClean="0" sz="2400">
                <a:uFillTx/>
              </a:rPr>
              <a:t> </a:t>
            </a:r>
            <a:r>
              <a:rPr dirty="0" lang="pt-BR" smtClean="0" sz="2400">
                <a:uFillTx/>
              </a:rPr>
              <a:t>UFSB</a:t>
            </a:r>
          </a:p>
          <a:p>
            <a:pPr>
              <a:spcBef>
                <a:spcPts val="600"/>
              </a:spcBef>
            </a:pPr>
            <a:r>
              <a:rPr dirty="0" lang="pt-BR" smtClean="0" sz="2400">
                <a:uFillTx/>
              </a:rPr>
              <a:t>Mai – 1º Informe sobre o assunto no Pleno da ANDIFES</a:t>
            </a:r>
          </a:p>
          <a:p>
            <a:pPr>
              <a:spcBef>
                <a:spcPts val="600"/>
              </a:spcBef>
            </a:pPr>
            <a:r>
              <a:rPr dirty="0" err="1" lang="pt-BR" smtClean="0" sz="2400">
                <a:uFillTx/>
              </a:rPr>
              <a:t>Jun</a:t>
            </a:r>
            <a:r>
              <a:rPr dirty="0" lang="pt-BR" smtClean="0" sz="2400">
                <a:uFillTx/>
              </a:rPr>
              <a:t> – 1ª reunião </a:t>
            </a:r>
            <a:r>
              <a:rPr dirty="0" lang="pt-BR" smtClean="0" sz="2400">
                <a:uFillTx/>
              </a:rPr>
              <a:t>da subcomissão </a:t>
            </a:r>
            <a:r>
              <a:rPr dirty="0" lang="pt-BR" smtClean="0" sz="2400">
                <a:uFillTx/>
              </a:rPr>
              <a:t>(UFABC)</a:t>
            </a:r>
          </a:p>
          <a:p>
            <a:pPr>
              <a:spcBef>
                <a:spcPts val="600"/>
              </a:spcBef>
            </a:pPr>
            <a:r>
              <a:rPr dirty="0" err="1" lang="pt-BR" sz="2400">
                <a:uFillTx/>
              </a:rPr>
              <a:t>Ago</a:t>
            </a:r>
            <a:r>
              <a:rPr dirty="0" lang="pt-BR" sz="2400">
                <a:uFillTx/>
              </a:rPr>
              <a:t> – Reunião </a:t>
            </a:r>
            <a:r>
              <a:rPr dirty="0" lang="pt-BR" smtClean="0" sz="2400">
                <a:uFillTx/>
              </a:rPr>
              <a:t>com presidente da </a:t>
            </a:r>
            <a:r>
              <a:rPr dirty="0" lang="pt-BR" sz="2400">
                <a:uFillTx/>
              </a:rPr>
              <a:t>Andifes (UFPA</a:t>
            </a:r>
            <a:r>
              <a:rPr dirty="0" lang="pt-BR" smtClean="0" sz="2400">
                <a:uFillTx/>
              </a:rPr>
              <a:t>)</a:t>
            </a:r>
          </a:p>
          <a:p>
            <a:pPr>
              <a:spcBef>
                <a:spcPts val="600"/>
              </a:spcBef>
            </a:pPr>
            <a:r>
              <a:rPr dirty="0" err="1" lang="pt-BR" smtClean="0" sz="2400">
                <a:uFillTx/>
              </a:rPr>
              <a:t>Ago</a:t>
            </a:r>
            <a:r>
              <a:rPr dirty="0" lang="pt-BR" smtClean="0" sz="2400">
                <a:uFillTx/>
              </a:rPr>
              <a:t> – 2º </a:t>
            </a:r>
            <a:r>
              <a:rPr dirty="0" lang="pt-BR" sz="2400">
                <a:uFillTx/>
              </a:rPr>
              <a:t>Informe sobre o assunto no Pleno da </a:t>
            </a:r>
            <a:r>
              <a:rPr dirty="0" lang="pt-BR" smtClean="0" sz="2400">
                <a:uFillTx/>
              </a:rPr>
              <a:t>ANDIFES</a:t>
            </a:r>
            <a:endParaRPr dirty="0" lang="pt-BR" sz="2400">
              <a:uFillTx/>
            </a:endParaRPr>
          </a:p>
          <a:p>
            <a:pPr>
              <a:spcBef>
                <a:spcPts val="600"/>
              </a:spcBef>
            </a:pPr>
            <a:r>
              <a:rPr dirty="0" err="1" lang="pt-BR" smtClean="0" sz="2400">
                <a:uFillTx/>
              </a:rPr>
              <a:t>Ago</a:t>
            </a:r>
            <a:r>
              <a:rPr dirty="0" lang="pt-BR" smtClean="0" sz="2400">
                <a:uFillTx/>
              </a:rPr>
              <a:t> – </a:t>
            </a:r>
            <a:r>
              <a:rPr dirty="0" lang="pt-BR" smtClean="0" sz="2400">
                <a:uFillTx/>
              </a:rPr>
              <a:t>Apresentação no </a:t>
            </a:r>
            <a:r>
              <a:rPr dirty="0" err="1" lang="pt-BR" smtClean="0" sz="2400">
                <a:uFillTx/>
              </a:rPr>
              <a:t>Forgrad</a:t>
            </a:r>
            <a:r>
              <a:rPr dirty="0" lang="pt-BR" smtClean="0" sz="2400">
                <a:uFillTx/>
              </a:rPr>
              <a:t> (Mackenzie)</a:t>
            </a:r>
            <a:endParaRPr dirty="0" lang="pt-BR" smtClean="0" sz="2400">
              <a:uFillTx/>
            </a:endParaRPr>
          </a:p>
          <a:p>
            <a:pPr>
              <a:spcBef>
                <a:spcPts val="600"/>
              </a:spcBef>
            </a:pPr>
            <a:r>
              <a:rPr dirty="0" lang="pt-BR" smtClean="0" sz="2400">
                <a:uFillTx/>
              </a:rPr>
              <a:t>Set – 2ª reunião </a:t>
            </a:r>
            <a:r>
              <a:rPr dirty="0" lang="pt-BR" smtClean="0" sz="2400">
                <a:uFillTx/>
              </a:rPr>
              <a:t>da subcomissão </a:t>
            </a:r>
            <a:r>
              <a:rPr dirty="0" lang="pt-BR" smtClean="0" sz="2400">
                <a:uFillTx/>
              </a:rPr>
              <a:t>(UFRJ)</a:t>
            </a:r>
          </a:p>
          <a:p>
            <a:pPr>
              <a:spcBef>
                <a:spcPts val="600"/>
              </a:spcBef>
            </a:pPr>
            <a:r>
              <a:rPr dirty="0" err="1" lang="pt-BR" smtClean="0" sz="2400">
                <a:uFillTx/>
              </a:rPr>
              <a:t>Nov</a:t>
            </a:r>
            <a:r>
              <a:rPr dirty="0" lang="pt-BR" smtClean="0" sz="2400">
                <a:uFillTx/>
              </a:rPr>
              <a:t> – </a:t>
            </a:r>
            <a:r>
              <a:rPr dirty="0" lang="pt-BR" smtClean="0" sz="2400">
                <a:uFillTx/>
              </a:rPr>
              <a:t>Debate na Reunião do </a:t>
            </a:r>
            <a:r>
              <a:rPr dirty="0" err="1" lang="pt-BR" smtClean="0" sz="2400">
                <a:uFillTx/>
              </a:rPr>
              <a:t>Forproex</a:t>
            </a:r>
            <a:r>
              <a:rPr dirty="0" lang="pt-BR" smtClean="0" sz="2400">
                <a:uFillTx/>
              </a:rPr>
              <a:t> </a:t>
            </a:r>
            <a:r>
              <a:rPr dirty="0" lang="pt-BR" smtClean="0" sz="2400">
                <a:uFillTx/>
              </a:rPr>
              <a:t>UDESC (1ª minuta)</a:t>
            </a:r>
          </a:p>
          <a:p>
            <a:pPr>
              <a:spcBef>
                <a:spcPts val="600"/>
              </a:spcBef>
            </a:pPr>
            <a:r>
              <a:rPr dirty="0" lang="pt-BR" smtClean="0" sz="2400">
                <a:uFillTx/>
              </a:rPr>
              <a:t>Dez – 3ª reunião </a:t>
            </a:r>
            <a:r>
              <a:rPr dirty="0" lang="pt-BR" smtClean="0" sz="2400">
                <a:uFillTx/>
              </a:rPr>
              <a:t>da subcomissão </a:t>
            </a:r>
            <a:r>
              <a:rPr dirty="0" lang="pt-BR" smtClean="0" sz="2400">
                <a:uFillTx/>
              </a:rPr>
              <a:t>(UFRJ)</a:t>
            </a: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Cronograma / 2018</a:t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639341"/>
            <a:ext cx="8229600" cy="452596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>
            <a:normAutofit lnSpcReduction="10000"/>
          </a:bodyPr>
          <a:lstStyle/>
          <a:p>
            <a:r>
              <a:rPr dirty="0" err="1" lang="pt-BR" smtClean="0" sz="2800">
                <a:uFillTx/>
              </a:rPr>
              <a:t>Jun</a:t>
            </a:r>
            <a:r>
              <a:rPr dirty="0" lang="pt-BR" smtClean="0" sz="2800">
                <a:uFillTx/>
              </a:rPr>
              <a:t> – 4ª reunião </a:t>
            </a:r>
            <a:r>
              <a:rPr dirty="0" lang="pt-BR" smtClean="0" sz="2800">
                <a:uFillTx/>
              </a:rPr>
              <a:t>da subcomissão </a:t>
            </a:r>
            <a:r>
              <a:rPr dirty="0" lang="pt-BR" smtClean="0" sz="2800">
                <a:uFillTx/>
              </a:rPr>
              <a:t>(CNE)</a:t>
            </a:r>
          </a:p>
          <a:p>
            <a:r>
              <a:rPr dirty="0" err="1" lang="pt-BR" smtClean="0" sz="2800">
                <a:uFillTx/>
              </a:rPr>
              <a:t>Jun</a:t>
            </a:r>
            <a:r>
              <a:rPr dirty="0" lang="pt-BR" smtClean="0" sz="2800">
                <a:uFillTx/>
              </a:rPr>
              <a:t> – </a:t>
            </a:r>
            <a:r>
              <a:rPr dirty="0" lang="pt-BR" smtClean="0" sz="2800">
                <a:uFillTx/>
              </a:rPr>
              <a:t>Informe </a:t>
            </a:r>
            <a:r>
              <a:rPr dirty="0" err="1" lang="pt-BR" smtClean="0" sz="2800">
                <a:uFillTx/>
              </a:rPr>
              <a:t>Forproex</a:t>
            </a:r>
            <a:r>
              <a:rPr dirty="0" lang="pt-BR" smtClean="0" sz="2800">
                <a:uFillTx/>
              </a:rPr>
              <a:t> </a:t>
            </a:r>
            <a:r>
              <a:rPr dirty="0" lang="pt-BR" smtClean="0" sz="2800">
                <a:uFillTx/>
              </a:rPr>
              <a:t>UFRN (mesma </a:t>
            </a:r>
            <a:r>
              <a:rPr dirty="0" lang="pt-BR" smtClean="0" sz="2800">
                <a:uFillTx/>
              </a:rPr>
              <a:t>semana)</a:t>
            </a:r>
            <a:endParaRPr dirty="0" lang="pt-BR" smtClean="0" sz="2800">
              <a:uFillTx/>
            </a:endParaRPr>
          </a:p>
          <a:p>
            <a:r>
              <a:rPr dirty="0" err="1" lang="pt-BR" smtClean="0" sz="2800">
                <a:uFillTx/>
              </a:rPr>
              <a:t>Ago</a:t>
            </a:r>
            <a:r>
              <a:rPr dirty="0" lang="pt-BR" smtClean="0" sz="2800">
                <a:uFillTx/>
              </a:rPr>
              <a:t> – 3º Informe </a:t>
            </a:r>
            <a:r>
              <a:rPr dirty="0" lang="pt-BR" sz="2800">
                <a:uFillTx/>
              </a:rPr>
              <a:t>sobre o </a:t>
            </a:r>
            <a:r>
              <a:rPr dirty="0" lang="pt-BR" smtClean="0" sz="2800">
                <a:uFillTx/>
              </a:rPr>
              <a:t>assunto no Pleno </a:t>
            </a:r>
            <a:r>
              <a:rPr dirty="0" lang="pt-BR" smtClean="0" sz="2800">
                <a:uFillTx/>
              </a:rPr>
              <a:t>ANDIFES</a:t>
            </a:r>
          </a:p>
          <a:p>
            <a:r>
              <a:rPr dirty="0" lang="pt-BR" smtClean="0" sz="2800">
                <a:uFillTx/>
              </a:rPr>
              <a:t>Set – Reunião extraordinária do </a:t>
            </a:r>
            <a:r>
              <a:rPr dirty="0" err="1" lang="pt-BR" smtClean="0" sz="2800">
                <a:uFillTx/>
              </a:rPr>
              <a:t>Forproex</a:t>
            </a:r>
            <a:r>
              <a:rPr dirty="0" lang="pt-BR" smtClean="0" sz="2800">
                <a:uFillTx/>
              </a:rPr>
              <a:t> (UnB)</a:t>
            </a:r>
            <a:endParaRPr dirty="0" lang="pt-BR" sz="2800">
              <a:uFillTx/>
            </a:endParaRPr>
          </a:p>
          <a:p>
            <a:r>
              <a:rPr dirty="0" lang="pt-BR" smtClean="0" sz="2800">
                <a:uFillTx/>
              </a:rPr>
              <a:t>Set – Audiência Pública</a:t>
            </a:r>
          </a:p>
          <a:p>
            <a:r>
              <a:rPr dirty="0" lang="pt-BR" smtClean="0" sz="2800">
                <a:uFillTx/>
              </a:rPr>
              <a:t>Set – 5ª reunião </a:t>
            </a:r>
            <a:r>
              <a:rPr dirty="0" lang="pt-BR" smtClean="0" sz="2800">
                <a:uFillTx/>
              </a:rPr>
              <a:t>da subcomissão </a:t>
            </a:r>
            <a:r>
              <a:rPr dirty="0" lang="pt-BR" smtClean="0" sz="2800">
                <a:uFillTx/>
              </a:rPr>
              <a:t>(Mackenzie)</a:t>
            </a:r>
          </a:p>
          <a:p>
            <a:r>
              <a:rPr dirty="0" lang="pt-BR" smtClean="0" sz="2800">
                <a:uFillTx/>
              </a:rPr>
              <a:t>Out – Redação final e aprovação pelo CNE</a:t>
            </a:r>
          </a:p>
          <a:p>
            <a:r>
              <a:rPr dirty="0" err="1" lang="pt-BR" smtClean="0" sz="2800">
                <a:uFillTx/>
              </a:rPr>
              <a:t>Nov</a:t>
            </a:r>
            <a:r>
              <a:rPr dirty="0" lang="pt-BR" smtClean="0" sz="2800">
                <a:uFillTx/>
              </a:rPr>
              <a:t> – Publicação do texto final (dia 27)</a:t>
            </a:r>
          </a:p>
          <a:p>
            <a:r>
              <a:rPr dirty="0" lang="pt-BR" smtClean="0" sz="2800">
                <a:uFillTx/>
              </a:rPr>
              <a:t>Dez – </a:t>
            </a:r>
            <a:r>
              <a:rPr dirty="0" lang="pt-BR" smtClean="0" sz="2800">
                <a:uFillTx/>
              </a:rPr>
              <a:t>Apresentação e debate no </a:t>
            </a:r>
            <a:r>
              <a:rPr dirty="0" err="1" lang="pt-BR" smtClean="0" sz="2800">
                <a:uFillTx/>
              </a:rPr>
              <a:t>Forproex</a:t>
            </a:r>
            <a:r>
              <a:rPr dirty="0" lang="pt-BR" smtClean="0" sz="2800">
                <a:uFillTx/>
              </a:rPr>
              <a:t> </a:t>
            </a:r>
            <a:r>
              <a:rPr dirty="0" lang="pt-BR" smtClean="0" sz="2800">
                <a:uFillTx/>
              </a:rPr>
              <a:t>UFES</a:t>
            </a: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Divulgação e formação</a:t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/>
          </a:bodyPr>
          <a:lstStyle/>
          <a:p>
            <a:pPr indent="0" marL="0">
              <a:buNone/>
            </a:pPr>
            <a:r>
              <a:rPr dirty="0" lang="pt-BR" smtClean="0">
                <a:uFillTx/>
              </a:rPr>
              <a:t>Desde maio/2014 (mesmo antes), mais de 100 visitas a instituições públicas, federais e estaduais, a convite, para construção das </a:t>
            </a:r>
            <a:r>
              <a:rPr dirty="0" lang="pt-BR" smtClean="0">
                <a:uFillTx/>
              </a:rPr>
              <a:t>diretrizes, </a:t>
            </a:r>
            <a:r>
              <a:rPr dirty="0" lang="pt-BR" smtClean="0">
                <a:uFillTx/>
              </a:rPr>
              <a:t>para a divulgação da Política Nacional de Extensão e da meta pertinente do PNE.</a:t>
            </a:r>
          </a:p>
          <a:p>
            <a:pPr indent="0" marL="0">
              <a:buNone/>
            </a:pPr>
            <a:endParaRPr dirty="0" lang="pt-BR">
              <a:uFillTx/>
            </a:endParaRPr>
          </a:p>
          <a:p>
            <a:pPr indent="0" marL="0">
              <a:buNone/>
            </a:pPr>
            <a:r>
              <a:rPr dirty="0" lang="pt-BR" smtClean="0" sz="2800">
                <a:uFillTx/>
              </a:rPr>
              <a:t>(Interação Dialógica entre o </a:t>
            </a:r>
            <a:r>
              <a:rPr dirty="0" err="1" lang="pt-BR" smtClean="0" sz="2800">
                <a:uFillTx/>
              </a:rPr>
              <a:t>Forproex</a:t>
            </a:r>
            <a:r>
              <a:rPr dirty="0" lang="pt-BR" smtClean="0" sz="2800">
                <a:uFillTx/>
              </a:rPr>
              <a:t> e as Instituições)</a:t>
            </a: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Redação final</a:t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/>
          </a:bodyPr>
          <a:lstStyle/>
          <a:p>
            <a:pPr indent="0" marL="0">
              <a:buNone/>
            </a:pPr>
            <a:r>
              <a:rPr dirty="0" lang="pt-BR" smtClean="0">
                <a:uFillTx/>
              </a:rPr>
              <a:t>Foi efetuada pelos conselheiros do CNE, sem a participação da Comissão.</a:t>
            </a: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 sz="2300">
                <a:uFillTx/>
                <a:latin charset="0" typeface="Calibri"/>
              </a:rPr>
              <a:t>Art. 2o As Diretrizes para a Extensão na Educação Superior Brasileira regulamentam as atividades acadêmicas de extensão dos cursos de graduação, na forma de </a:t>
            </a:r>
            <a:r>
              <a:rPr b="1" sz="2300">
                <a:solidFill>
                  <a:srgbClr val="980000"/>
                </a:solidFill>
                <a:uFillTx/>
                <a:latin charset="0" typeface="Calibri"/>
              </a:rPr>
              <a:t>componentes curriculares para os cursos</a:t>
            </a:r>
            <a:r>
              <a:rPr sz="2300">
                <a:uFillTx/>
                <a:latin charset="0" typeface="Calibri"/>
              </a:rPr>
              <a:t>, considerando-os em seus aspectos que se </a:t>
            </a:r>
            <a:r>
              <a:rPr b="1" sz="2300">
                <a:solidFill>
                  <a:srgbClr val="980000"/>
                </a:solidFill>
                <a:uFillTx/>
                <a:latin charset="0" typeface="Calibri"/>
              </a:rPr>
              <a:t>vinculam à formação dos estudantes</a:t>
            </a:r>
            <a:r>
              <a:rPr sz="2300">
                <a:uFillTx/>
                <a:latin charset="0" typeface="Calibri"/>
              </a:rPr>
              <a:t>, conforme previstos nos Planos de Desenvolvimento Institucionais (</a:t>
            </a:r>
            <a:r>
              <a:rPr b="1" sz="2300">
                <a:solidFill>
                  <a:srgbClr val="980000"/>
                </a:solidFill>
                <a:uFillTx/>
                <a:latin charset="0" typeface="Calibri"/>
              </a:rPr>
              <a:t>PDIs</a:t>
            </a:r>
            <a:r>
              <a:rPr sz="2300">
                <a:uFillTx/>
                <a:latin charset="0" typeface="Calibri"/>
              </a:rPr>
              <a:t>), e nos Projetos Políticos Institucionais (</a:t>
            </a:r>
            <a:r>
              <a:rPr b="1" sz="2300">
                <a:solidFill>
                  <a:srgbClr val="980000"/>
                </a:solidFill>
                <a:uFillTx/>
                <a:latin charset="0" typeface="Calibri"/>
              </a:rPr>
              <a:t>PPIs</a:t>
            </a:r>
            <a:r>
              <a:rPr sz="2300">
                <a:uFillTx/>
                <a:latin charset="0" typeface="Calibri"/>
              </a:rPr>
              <a:t>) das entidades educacionais, de acordo com o perfil do egresso, estabelecido nos Projetos Pedagógicos dos Cursos (</a:t>
            </a:r>
            <a:r>
              <a:rPr b="1" sz="2300">
                <a:solidFill>
                  <a:srgbClr val="980000"/>
                </a:solidFill>
                <a:uFillTx/>
                <a:latin charset="0" typeface="Calibri"/>
              </a:rPr>
              <a:t>PPCs</a:t>
            </a:r>
            <a:r>
              <a:rPr sz="2300">
                <a:uFillTx/>
                <a:latin charset="0" typeface="Calibri"/>
              </a:rPr>
              <a:t>) e nos demais documentos normativos próprios.</a:t>
            </a:r>
            <a:endParaRPr sz="2300">
              <a:uFillTx/>
              <a:latin charset="0" typeface="Calibri"/>
            </a:endParaRPr>
          </a:p>
          <a:p>
            <a:pPr indent="0" marL="0">
              <a:buNone/>
            </a:pPr>
            <a:r>
              <a:rPr sz="2300">
                <a:uFillTx/>
                <a:latin charset="0" typeface="Calibri"/>
              </a:rPr>
              <a:t>Parágrafo único. As Diretrizes para a Extensão na Educação Superior Brasileira também podem ser direcionadas aos cursos superiores de </a:t>
            </a:r>
            <a:r>
              <a:rPr b="1" sz="2300">
                <a:solidFill>
                  <a:srgbClr val="980000"/>
                </a:solidFill>
                <a:uFillTx/>
                <a:latin charset="0" typeface="Calibri"/>
              </a:rPr>
              <a:t>pós-graduação</a:t>
            </a:r>
            <a:r>
              <a:rPr sz="2300">
                <a:uFillTx/>
                <a:latin charset="0" typeface="Calibri"/>
              </a:rPr>
              <a:t>, conforme o Projeto Político Pedagógico (PPP) da instituição de educação superior.</a:t>
            </a:r>
            <a:r>
              <a:rPr dirty="0" lang="pt-BR" smtClean="0" sz="2300">
                <a:uFillTx/>
                <a:latin charset="0" typeface="Calibri"/>
              </a:rPr>
              <a:t/>
            </a:r>
            <a:r>
              <a:rPr dirty="0" lang="pt-BR" smtClean="0" sz="2300">
                <a:uFillTx/>
                <a:latin charset="0" typeface="Calibri"/>
              </a:rPr>
              <a:t/>
            </a:r>
            <a:endParaRPr dirty="0" lang="pt-BR" smtClean="0" sz="2300">
              <a:uFillTx/>
              <a:latin charset="0" typeface="Calibri"/>
            </a:endParaRPr>
          </a:p>
          <a:p>
            <a:pPr indent="0" marL="0">
              <a:buNone/>
            </a:pPr>
            <a:r>
              <a:rPr dirty="0" lang="pt-BR" sz="2300">
                <a:uFillTx/>
                <a:latin charset="0" typeface="Calibri"/>
              </a:rPr>
              <a:t/>
            </a:r>
            <a:endParaRPr dirty="0" lang="pt-BR" sz="2300">
              <a:uFillTx/>
              <a:latin charset="0" typeface="Calibri"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0" name="Título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t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q</a:t>
            </a:r>
            <a:r>
              <a:rPr dirty="0" lang="pt-BR" smtClean="0">
                <a:uFillTx/>
              </a:rPr>
              <a:t>u</a:t>
            </a:r>
            <a:r>
              <a:rPr dirty="0" lang="pt-BR" smtClean="0">
                <a:uFillTx/>
              </a:rPr>
              <a:t>e</a:t>
            </a:r>
            <a:r>
              <a:rPr dirty="0" lang="pt-BR" smtClean="0">
                <a:uFillTx/>
              </a:rPr>
              <a:t>s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d</a:t>
            </a:r>
            <a:r>
              <a:rPr dirty="0" lang="pt-BR" smtClean="0">
                <a:uFillTx/>
              </a:rPr>
              <a:t>a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>Resolução</a:t>
            </a:r>
            <a:r>
              <a:rPr dirty="0" lang="pt-BR" smtClean="0">
                <a:uFillTx/>
              </a:rPr>
              <a:t> </a:t>
            </a:r>
            <a:r>
              <a:rPr dirty="0" lang="pt-BR" smtClean="0">
                <a:uFillTx/>
              </a:rPr>
              <a:t/>
            </a:r>
            <a:r>
              <a:rPr dirty="0" lang="pt-BR" smtClean="0">
                <a:uFillTx/>
              </a:rPr>
              <a:t/>
            </a:r>
            <a:endParaRPr dirty="0" lang="pt-BR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0" name="Espaço Reservado para Conteúdo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 fontScale="85000" lnSpcReduction="10000"/>
          </a:bodyPr>
          <a:lstStyle/>
          <a:p>
            <a:pPr indent="0" marL="0">
              <a:buNone/>
            </a:pPr>
            <a:r>
              <a:rPr sz="3000">
                <a:uFillTx/>
                <a:latin charset="0" typeface="Calibri"/>
              </a:rPr>
              <a:t>A</a:t>
            </a:r>
            <a:r>
              <a:rPr sz="3000">
                <a:uFillTx/>
                <a:latin charset="0" typeface="Calibri"/>
              </a:rPr>
              <a:t>rt. 3º A Extensão na Educação Superior Brasileira é a atividade que se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integra à matriz curricular</a:t>
            </a:r>
            <a:r>
              <a:rPr sz="3000">
                <a:uFillTx/>
                <a:latin charset="0" typeface="Calibri"/>
              </a:rPr>
              <a:t> e à organização da pesquisa, constituindo-se em processo interdisciplinar, político educacional, cultural, científico, tecnológico, que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promove a interação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transformadora</a:t>
            </a:r>
            <a:r>
              <a:rPr sz="3000">
                <a:uFillTx/>
                <a:latin charset="0" typeface="Calibri"/>
              </a:rPr>
              <a:t> entre as instituições de ensino superior e os outros setores da sociedade, por meio da </a:t>
            </a:r>
            <a:r>
              <a:rPr b="1" sz="3000">
                <a:solidFill>
                  <a:srgbClr val="980000"/>
                </a:solidFill>
                <a:uFillTx/>
                <a:latin charset="0" typeface="Calibri"/>
              </a:rPr>
              <a:t>produção e da aplicação do conhecimento</a:t>
            </a:r>
            <a:r>
              <a:rPr sz="3000">
                <a:uFillTx/>
                <a:latin charset="0" typeface="Calibri"/>
              </a:rPr>
              <a:t>, em articulação permanente com o ensino e a pesquisa.</a:t>
            </a:r>
            <a:r>
              <a:rPr dirty="0" lang="pt-BR" smtClean="0" sz="3000">
                <a:uFillTx/>
                <a:latin charset="0" typeface="Calibri"/>
              </a:rPr>
              <a:t/>
            </a:r>
            <a:r>
              <a:rPr dirty="0" lang="pt-BR" smtClean="0" sz="3000">
                <a:uFillTx/>
                <a:latin charset="0" typeface="Calibri"/>
              </a:rPr>
              <a:t/>
            </a:r>
            <a:endParaRPr dirty="0" lang="pt-BR" smtClean="0" sz="3000">
              <a:uFillTx/>
              <a:latin charset="0" typeface="Calibri"/>
            </a:endParaRPr>
          </a:p>
          <a:p>
            <a:pPr indent="0" marL="0">
              <a:buNone/>
            </a:pPr>
            <a:r>
              <a:rPr dirty="0" lang="pt-BR" sz="3000">
                <a:uFillTx/>
                <a:latin charset="0" typeface="Calibri"/>
              </a:rPr>
              <a:t/>
            </a:r>
            <a:endParaRPr dirty="0" lang="pt-BR" sz="3000">
              <a:uFillTx/>
              <a:latin charset="0" typeface="Calibri"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theme/theme1.xml><?xml version="1.0" encoding="utf-8"?>
<a:theme xmlns:a="http://schemas.openxmlformats.org/drawingml/2006/main" xmlns:c="http://schemas.openxmlformats.org/drawingml/2006/chart" xmlns:pic="http://schemas.openxmlformats.org/drawingml/2006/picture" xmlns:dgm="http://schemas.openxmlformats.org/drawingml/2006/diagram" xmlns:p="http://schemas.openxmlformats.org/presentationml/2006/main" xmlns:s="http://schemas.openxmlformats.org/officeDocument/2006/sharedTypes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603</Words>
  <Application>Microsoft Office PowerPoint</Application>
  <PresentationFormat>Apresentação na tela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A Universidade entre os séculos XXI e XXII </vt:lpstr>
      <vt:lpstr>Antecedentes (mínimos)</vt:lpstr>
      <vt:lpstr>Comissão e Subcomissão do CNE</vt:lpstr>
      <vt:lpstr>Cronograma / 2017</vt:lpstr>
      <vt:lpstr>Cronograma / 2018</vt:lpstr>
      <vt:lpstr>Divulgação e formação</vt:lpstr>
      <vt:lpstr>Divulgação e formação</vt:lpstr>
      <vt:lpstr>Principais demandas contempladas</vt:lpstr>
      <vt:lpstr>Questão polêmica</vt:lpstr>
      <vt:lpstr>Redação final</vt:lpstr>
      <vt:lpstr>Próximos passos</vt:lpstr>
      <vt:lpstr>Próximos passos</vt:lpstr>
      <vt:lpstr>Próximos passos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Pansarelli</dc:creator>
  <cp:lastModifiedBy>Daniel Pansarelli</cp:lastModifiedBy>
  <cp:revision>17</cp:revision>
  <dcterms:created xsi:type="dcterms:W3CDTF">2018-12-12T00:22:09Z</dcterms:created>
  <dcterms:modified xsi:type="dcterms:W3CDTF">2018-12-12T13:08:06Z</dcterms:modified>
</cp:coreProperties>
</file>